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36" r:id="rId3"/>
    <p:sldId id="337" r:id="rId4"/>
    <p:sldId id="338" r:id="rId5"/>
    <p:sldId id="326" r:id="rId6"/>
    <p:sldId id="260" r:id="rId7"/>
    <p:sldId id="327" r:id="rId8"/>
    <p:sldId id="335" r:id="rId9"/>
    <p:sldId id="325" r:id="rId10"/>
    <p:sldId id="328" r:id="rId11"/>
    <p:sldId id="262" r:id="rId12"/>
    <p:sldId id="264" r:id="rId13"/>
    <p:sldId id="265" r:id="rId14"/>
    <p:sldId id="329" r:id="rId15"/>
    <p:sldId id="267" r:id="rId16"/>
    <p:sldId id="308" r:id="rId17"/>
    <p:sldId id="321" r:id="rId18"/>
    <p:sldId id="270" r:id="rId19"/>
    <p:sldId id="271" r:id="rId20"/>
    <p:sldId id="272" r:id="rId21"/>
    <p:sldId id="273" r:id="rId22"/>
    <p:sldId id="274" r:id="rId23"/>
    <p:sldId id="275" r:id="rId24"/>
    <p:sldId id="331" r:id="rId25"/>
    <p:sldId id="281" r:id="rId26"/>
    <p:sldId id="339" r:id="rId27"/>
    <p:sldId id="340" r:id="rId28"/>
    <p:sldId id="34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0B29"/>
    <a:srgbClr val="DB37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87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21-Apr-17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324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21-Apr-17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944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21-Apr-17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744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21-Apr-17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49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21-Apr-17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266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21-Apr-17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455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21-Apr-17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796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21-Apr-17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744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21-Apr-17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074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21-Apr-17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840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21-Apr-17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80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21-Apr-17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649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21-Apr-17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69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21-Apr-17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442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21-Apr-17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650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21-Apr-17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5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21-Apr-17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435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21-Apr-17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71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21-Apr-17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515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21-Apr-17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73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21-Apr-17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157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21-Apr-17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353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21-Apr-17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82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21-Apr-17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45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0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7800" y="4724400"/>
            <a:ext cx="312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8800" dirty="0" smtClean="0">
                <a:solidFill>
                  <a:srgbClr val="520B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 </a:t>
            </a:r>
            <a:endParaRPr lang="en-US" sz="8800" dirty="0">
              <a:solidFill>
                <a:srgbClr val="520B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84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কোষগুলো</a:t>
            </a:r>
            <a:r>
              <a:rPr lang="en-US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স্তম্ভাকৃতির</a:t>
            </a:r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 এগুলো </a:t>
            </a:r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বাইরের দিকে প্রশস্ত এবং ভিতরের দিকে সরু।</a:t>
            </a:r>
          </a:p>
          <a:p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কোষ গুলো এপিডার্মিসের সম্পূর্ণ পুরূত্ব বরাবর অবস্থান করে।</a:t>
            </a:r>
          </a:p>
          <a:p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কোষ </a:t>
            </a:r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গুলোর </a:t>
            </a:r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বাইরের দিকে মিউকাস সমৃদ্ধ প্রশস্ত অংশ থাকে</a:t>
            </a:r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ভেতরের দিকে মায়োনিম সূত্রকে সমৃদ্ধ দুইটি পেশী প্রবর্ধক বিদ্যমান।</a:t>
            </a:r>
          </a:p>
          <a:p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কোষে গহবর যুক্ত সাইটোপ্লাজম ও নিউক্লিয়াস বিদ্যমান।</a:t>
            </a:r>
          </a:p>
          <a:p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কোষ গুলোর প্রশস্ত অঞ্চল নিঃসৃত পদার্থে পাতলা কিউটিকল আবরণী তৈরী হয়</a:t>
            </a:r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en-US" sz="40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94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914400"/>
            <a:ext cx="914400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কাজঃ</a:t>
            </a:r>
          </a:p>
          <a:p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কোষ গুলোর প্রশস্ত অঞ্চল পরষ্পর সংস্পর্শে থেকে অবিচ্ছেদ্য আবরণী তৈরী করে। </a:t>
            </a:r>
          </a:p>
          <a:p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দেহাবরন গঠনের মাধ্যমে দেহকে রক্ষা করে।</a:t>
            </a:r>
          </a:p>
          <a:p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মিউকাস নিঃসরনের মাধ্যমে দেহকে পিচ্ছিল রাখে।</a:t>
            </a:r>
          </a:p>
          <a:p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কোষগুলোর সংকোচন-প্রসারনে  দেহ সংকুচিত প্রসারিত হয়।</a:t>
            </a:r>
          </a:p>
          <a:p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কিউটিকল স্তর নিঃসরণ করে। </a:t>
            </a:r>
          </a:p>
        </p:txBody>
      </p:sp>
    </p:spTree>
    <p:extLst>
      <p:ext uri="{BB962C8B-B14F-4D97-AF65-F5344CB8AC3E}">
        <p14:creationId xmlns:p14="http://schemas.microsoft.com/office/powerpoint/2010/main" val="87828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8" t="24880" r="16526" b="23011"/>
          <a:stretch/>
        </p:blipFill>
        <p:spPr bwMode="auto">
          <a:xfrm>
            <a:off x="0" y="914399"/>
            <a:ext cx="9145319" cy="510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ardrop 1"/>
          <p:cNvSpPr/>
          <p:nvPr/>
        </p:nvSpPr>
        <p:spPr>
          <a:xfrm rot="18542012">
            <a:off x="3311056" y="3821050"/>
            <a:ext cx="2296754" cy="2351632"/>
          </a:xfrm>
          <a:prstGeom prst="teardrop">
            <a:avLst>
              <a:gd name="adj" fmla="val 113743"/>
            </a:avLst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846678" y="103257"/>
            <a:ext cx="34563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ইন্টারস্টিশিয়াল কোষ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624" y="838200"/>
            <a:ext cx="4432176" cy="41578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পেশী আবরনী কোষের ভিতরের প্রান্তের দিকে আন্তঃকোষীয় ফাঁকে গুচ্ছাকারে অবস্থিত গোলাকার কোষগুলোকে ইন্টারস্টিশিয়াল কোষ বলে।</a:t>
            </a:r>
          </a:p>
        </p:txBody>
      </p:sp>
    </p:spTree>
    <p:extLst>
      <p:ext uri="{BB962C8B-B14F-4D97-AF65-F5344CB8AC3E}">
        <p14:creationId xmlns:p14="http://schemas.microsoft.com/office/powerpoint/2010/main" val="200236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0600" y="1349725"/>
            <a:ext cx="4419600" cy="4158550"/>
            <a:chOff x="3352800" y="581025"/>
            <a:chExt cx="4419600" cy="41585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41590" r="100000"/>
                      </a14:imgEffect>
                    </a14:imgLayer>
                  </a14:imgProps>
                </a:ext>
              </a:extLst>
            </a:blip>
            <a:srcRect l="44357" t="7257" r="4038" b="15812"/>
            <a:stretch/>
          </p:blipFill>
          <p:spPr>
            <a:xfrm>
              <a:off x="3376612" y="581025"/>
              <a:ext cx="4395788" cy="4158550"/>
            </a:xfrm>
            <a:prstGeom prst="ellipse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3352800" y="609601"/>
              <a:ext cx="4305300" cy="408041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6552455" y="4572000"/>
            <a:ext cx="23342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মাইটোকন্ড্রিয়া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6833782" y="2979015"/>
            <a:ext cx="19255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নিউক্লিয়াস 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6417616" y="1354488"/>
            <a:ext cx="248818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এন্ডোপ্লাজমিক </a:t>
            </a:r>
          </a:p>
          <a:p>
            <a:pPr algn="ctr"/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রেটিকুলাম</a:t>
            </a:r>
            <a:endParaRPr lang="en-US" sz="4000" dirty="0"/>
          </a:p>
        </p:txBody>
      </p:sp>
      <p:sp>
        <p:nvSpPr>
          <p:cNvPr id="11" name="Rectangle 10"/>
          <p:cNvSpPr/>
          <p:nvPr/>
        </p:nvSpPr>
        <p:spPr>
          <a:xfrm>
            <a:off x="2843802" y="254558"/>
            <a:ext cx="34563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ইন্টারস্টিশিয়াল কোষ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212306" y="1676400"/>
            <a:ext cx="320531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1"/>
          </p:cNvCxnSpPr>
          <p:nvPr/>
        </p:nvCxnSpPr>
        <p:spPr>
          <a:xfrm flipH="1" flipV="1">
            <a:off x="4527698" y="3303415"/>
            <a:ext cx="2306084" cy="2954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1"/>
          </p:cNvCxnSpPr>
          <p:nvPr/>
        </p:nvCxnSpPr>
        <p:spPr>
          <a:xfrm flipH="1">
            <a:off x="4162426" y="4925943"/>
            <a:ext cx="2390029" cy="2705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55626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এদের </a:t>
            </a:r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সাইটোপ্লাজমে অসংখ্য মাইটোকন্ড্রিয়া, এন্ডোপ্লাজমিক রেটিকুলাম ও বৃহদাকার নিউক্লিয়াস থাকে</a:t>
            </a:r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bn-IN" sz="40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69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2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কাজঃ</a:t>
            </a:r>
          </a:p>
          <a:p>
            <a:pPr algn="ctr"/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এরা সাধারনতঃ সংরক্ষিত কোষ হিসাবে থাকে</a:t>
            </a:r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bn-IN" sz="40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প্রয়োজনে যে কোন ধরনের কোষ তৈরী করে।</a:t>
            </a:r>
          </a:p>
          <a:p>
            <a:pPr algn="ctr"/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হারানো অংশ পুনরায় গঠনে সহায়তা করে।</a:t>
            </a:r>
          </a:p>
        </p:txBody>
      </p:sp>
    </p:spTree>
    <p:extLst>
      <p:ext uri="{BB962C8B-B14F-4D97-AF65-F5344CB8AC3E}">
        <p14:creationId xmlns:p14="http://schemas.microsoft.com/office/powerpoint/2010/main" val="160405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6" t="21665" r="9740" b="11031"/>
          <a:stretch/>
        </p:blipFill>
        <p:spPr bwMode="auto">
          <a:xfrm>
            <a:off x="95250" y="111546"/>
            <a:ext cx="4171950" cy="663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15000" y="144883"/>
            <a:ext cx="22942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সংবেদী কোষ</a:t>
            </a:r>
          </a:p>
        </p:txBody>
      </p:sp>
      <p:sp>
        <p:nvSpPr>
          <p:cNvPr id="5" name="Rectangle 4"/>
          <p:cNvSpPr/>
          <p:nvPr/>
        </p:nvSpPr>
        <p:spPr>
          <a:xfrm>
            <a:off x="4533900" y="990600"/>
            <a:ext cx="4495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পেশী আবরনী কোষের ফাঁকে ফাঁকে মাকু আকৃতির যে কোষ গুলো রয়েছে তাদেরকে সংবেদী কোষ বলে।</a:t>
            </a:r>
            <a:endParaRPr lang="bn-IN" sz="40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924050" y="1600200"/>
            <a:ext cx="857250" cy="3757613"/>
          </a:xfrm>
          <a:custGeom>
            <a:avLst/>
            <a:gdLst>
              <a:gd name="connsiteX0" fmla="*/ 485775 w 857250"/>
              <a:gd name="connsiteY0" fmla="*/ 3529013 h 3529013"/>
              <a:gd name="connsiteX1" fmla="*/ 485775 w 857250"/>
              <a:gd name="connsiteY1" fmla="*/ 3529013 h 3529013"/>
              <a:gd name="connsiteX2" fmla="*/ 371475 w 857250"/>
              <a:gd name="connsiteY2" fmla="*/ 3357563 h 3529013"/>
              <a:gd name="connsiteX3" fmla="*/ 314325 w 857250"/>
              <a:gd name="connsiteY3" fmla="*/ 3271838 h 3529013"/>
              <a:gd name="connsiteX4" fmla="*/ 285750 w 857250"/>
              <a:gd name="connsiteY4" fmla="*/ 3228975 h 3529013"/>
              <a:gd name="connsiteX5" fmla="*/ 257175 w 857250"/>
              <a:gd name="connsiteY5" fmla="*/ 3143250 h 3529013"/>
              <a:gd name="connsiteX6" fmla="*/ 228600 w 857250"/>
              <a:gd name="connsiteY6" fmla="*/ 3086100 h 3529013"/>
              <a:gd name="connsiteX7" fmla="*/ 171450 w 857250"/>
              <a:gd name="connsiteY7" fmla="*/ 2957513 h 3529013"/>
              <a:gd name="connsiteX8" fmla="*/ 157163 w 857250"/>
              <a:gd name="connsiteY8" fmla="*/ 2914650 h 3529013"/>
              <a:gd name="connsiteX9" fmla="*/ 128588 w 857250"/>
              <a:gd name="connsiteY9" fmla="*/ 2857500 h 3529013"/>
              <a:gd name="connsiteX10" fmla="*/ 100013 w 857250"/>
              <a:gd name="connsiteY10" fmla="*/ 2714625 h 3529013"/>
              <a:gd name="connsiteX11" fmla="*/ 71438 w 857250"/>
              <a:gd name="connsiteY11" fmla="*/ 2543175 h 3529013"/>
              <a:gd name="connsiteX12" fmla="*/ 57150 w 857250"/>
              <a:gd name="connsiteY12" fmla="*/ 2457450 h 3529013"/>
              <a:gd name="connsiteX13" fmla="*/ 28575 w 857250"/>
              <a:gd name="connsiteY13" fmla="*/ 2214563 h 3529013"/>
              <a:gd name="connsiteX14" fmla="*/ 14288 w 857250"/>
              <a:gd name="connsiteY14" fmla="*/ 2171700 h 3529013"/>
              <a:gd name="connsiteX15" fmla="*/ 0 w 857250"/>
              <a:gd name="connsiteY15" fmla="*/ 2085975 h 3529013"/>
              <a:gd name="connsiteX16" fmla="*/ 14288 w 857250"/>
              <a:gd name="connsiteY16" fmla="*/ 1657350 h 3529013"/>
              <a:gd name="connsiteX17" fmla="*/ 42863 w 857250"/>
              <a:gd name="connsiteY17" fmla="*/ 1571625 h 3529013"/>
              <a:gd name="connsiteX18" fmla="*/ 71438 w 857250"/>
              <a:gd name="connsiteY18" fmla="*/ 1457325 h 3529013"/>
              <a:gd name="connsiteX19" fmla="*/ 85725 w 857250"/>
              <a:gd name="connsiteY19" fmla="*/ 1400175 h 3529013"/>
              <a:gd name="connsiteX20" fmla="*/ 114300 w 857250"/>
              <a:gd name="connsiteY20" fmla="*/ 1314450 h 3529013"/>
              <a:gd name="connsiteX21" fmla="*/ 128588 w 857250"/>
              <a:gd name="connsiteY21" fmla="*/ 1071563 h 3529013"/>
              <a:gd name="connsiteX22" fmla="*/ 157163 w 857250"/>
              <a:gd name="connsiteY22" fmla="*/ 942975 h 3529013"/>
              <a:gd name="connsiteX23" fmla="*/ 171450 w 857250"/>
              <a:gd name="connsiteY23" fmla="*/ 814388 h 3529013"/>
              <a:gd name="connsiteX24" fmla="*/ 200025 w 857250"/>
              <a:gd name="connsiteY24" fmla="*/ 728663 h 3529013"/>
              <a:gd name="connsiteX25" fmla="*/ 228600 w 857250"/>
              <a:gd name="connsiteY25" fmla="*/ 557213 h 3529013"/>
              <a:gd name="connsiteX26" fmla="*/ 257175 w 857250"/>
              <a:gd name="connsiteY26" fmla="*/ 500063 h 3529013"/>
              <a:gd name="connsiteX27" fmla="*/ 271463 w 857250"/>
              <a:gd name="connsiteY27" fmla="*/ 442913 h 3529013"/>
              <a:gd name="connsiteX28" fmla="*/ 328613 w 857250"/>
              <a:gd name="connsiteY28" fmla="*/ 300038 h 3529013"/>
              <a:gd name="connsiteX29" fmla="*/ 357188 w 857250"/>
              <a:gd name="connsiteY29" fmla="*/ 85725 h 3529013"/>
              <a:gd name="connsiteX30" fmla="*/ 385763 w 857250"/>
              <a:gd name="connsiteY30" fmla="*/ 0 h 3529013"/>
              <a:gd name="connsiteX31" fmla="*/ 400050 w 857250"/>
              <a:gd name="connsiteY31" fmla="*/ 500063 h 3529013"/>
              <a:gd name="connsiteX32" fmla="*/ 414338 w 857250"/>
              <a:gd name="connsiteY32" fmla="*/ 542925 h 3529013"/>
              <a:gd name="connsiteX33" fmla="*/ 428625 w 857250"/>
              <a:gd name="connsiteY33" fmla="*/ 600075 h 3529013"/>
              <a:gd name="connsiteX34" fmla="*/ 457200 w 857250"/>
              <a:gd name="connsiteY34" fmla="*/ 642938 h 3529013"/>
              <a:gd name="connsiteX35" fmla="*/ 485775 w 857250"/>
              <a:gd name="connsiteY35" fmla="*/ 728663 h 3529013"/>
              <a:gd name="connsiteX36" fmla="*/ 500063 w 857250"/>
              <a:gd name="connsiteY36" fmla="*/ 771525 h 3529013"/>
              <a:gd name="connsiteX37" fmla="*/ 514350 w 857250"/>
              <a:gd name="connsiteY37" fmla="*/ 857250 h 3529013"/>
              <a:gd name="connsiteX38" fmla="*/ 542925 w 857250"/>
              <a:gd name="connsiteY38" fmla="*/ 942975 h 3529013"/>
              <a:gd name="connsiteX39" fmla="*/ 571500 w 857250"/>
              <a:gd name="connsiteY39" fmla="*/ 1028700 h 3529013"/>
              <a:gd name="connsiteX40" fmla="*/ 585788 w 857250"/>
              <a:gd name="connsiteY40" fmla="*/ 1071563 h 3529013"/>
              <a:gd name="connsiteX41" fmla="*/ 628650 w 857250"/>
              <a:gd name="connsiteY41" fmla="*/ 1214438 h 3529013"/>
              <a:gd name="connsiteX42" fmla="*/ 642938 w 857250"/>
              <a:gd name="connsiteY42" fmla="*/ 1257300 h 3529013"/>
              <a:gd name="connsiteX43" fmla="*/ 671513 w 857250"/>
              <a:gd name="connsiteY43" fmla="*/ 1314450 h 3529013"/>
              <a:gd name="connsiteX44" fmla="*/ 714375 w 857250"/>
              <a:gd name="connsiteY44" fmla="*/ 1400175 h 3529013"/>
              <a:gd name="connsiteX45" fmla="*/ 742950 w 857250"/>
              <a:gd name="connsiteY45" fmla="*/ 1514475 h 3529013"/>
              <a:gd name="connsiteX46" fmla="*/ 771525 w 857250"/>
              <a:gd name="connsiteY46" fmla="*/ 1600200 h 3529013"/>
              <a:gd name="connsiteX47" fmla="*/ 785813 w 857250"/>
              <a:gd name="connsiteY47" fmla="*/ 1657350 h 3529013"/>
              <a:gd name="connsiteX48" fmla="*/ 814388 w 857250"/>
              <a:gd name="connsiteY48" fmla="*/ 1743075 h 3529013"/>
              <a:gd name="connsiteX49" fmla="*/ 828675 w 857250"/>
              <a:gd name="connsiteY49" fmla="*/ 1885950 h 3529013"/>
              <a:gd name="connsiteX50" fmla="*/ 842963 w 857250"/>
              <a:gd name="connsiteY50" fmla="*/ 1985963 h 3529013"/>
              <a:gd name="connsiteX51" fmla="*/ 857250 w 857250"/>
              <a:gd name="connsiteY51" fmla="*/ 2300288 h 3529013"/>
              <a:gd name="connsiteX52" fmla="*/ 842963 w 857250"/>
              <a:gd name="connsiteY52" fmla="*/ 2900363 h 3529013"/>
              <a:gd name="connsiteX53" fmla="*/ 800100 w 857250"/>
              <a:gd name="connsiteY53" fmla="*/ 3114675 h 3529013"/>
              <a:gd name="connsiteX54" fmla="*/ 771525 w 857250"/>
              <a:gd name="connsiteY54" fmla="*/ 3300413 h 3529013"/>
              <a:gd name="connsiteX55" fmla="*/ 742950 w 857250"/>
              <a:gd name="connsiteY55" fmla="*/ 3386138 h 3529013"/>
              <a:gd name="connsiteX56" fmla="*/ 700088 w 857250"/>
              <a:gd name="connsiteY56" fmla="*/ 3429000 h 3529013"/>
              <a:gd name="connsiteX57" fmla="*/ 685800 w 857250"/>
              <a:gd name="connsiteY57" fmla="*/ 3471863 h 3529013"/>
              <a:gd name="connsiteX58" fmla="*/ 600075 w 857250"/>
              <a:gd name="connsiteY58" fmla="*/ 3529013 h 3529013"/>
              <a:gd name="connsiteX59" fmla="*/ 542925 w 857250"/>
              <a:gd name="connsiteY59" fmla="*/ 3486150 h 3529013"/>
              <a:gd name="connsiteX60" fmla="*/ 542925 w 857250"/>
              <a:gd name="connsiteY60" fmla="*/ 3457575 h 3529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857250" h="3529013">
                <a:moveTo>
                  <a:pt x="485775" y="3529013"/>
                </a:moveTo>
                <a:lnTo>
                  <a:pt x="485775" y="3529013"/>
                </a:lnTo>
                <a:cubicBezTo>
                  <a:pt x="370581" y="3298625"/>
                  <a:pt x="487836" y="3503014"/>
                  <a:pt x="371475" y="3357563"/>
                </a:cubicBezTo>
                <a:cubicBezTo>
                  <a:pt x="350021" y="3330746"/>
                  <a:pt x="333375" y="3300413"/>
                  <a:pt x="314325" y="3271838"/>
                </a:cubicBezTo>
                <a:lnTo>
                  <a:pt x="285750" y="3228975"/>
                </a:lnTo>
                <a:cubicBezTo>
                  <a:pt x="276225" y="3200400"/>
                  <a:pt x="270645" y="3170191"/>
                  <a:pt x="257175" y="3143250"/>
                </a:cubicBezTo>
                <a:cubicBezTo>
                  <a:pt x="247650" y="3124200"/>
                  <a:pt x="236510" y="3105875"/>
                  <a:pt x="228600" y="3086100"/>
                </a:cubicBezTo>
                <a:cubicBezTo>
                  <a:pt x="177593" y="2958582"/>
                  <a:pt x="226426" y="3039976"/>
                  <a:pt x="171450" y="2957513"/>
                </a:cubicBezTo>
                <a:cubicBezTo>
                  <a:pt x="166688" y="2943225"/>
                  <a:pt x="163096" y="2928493"/>
                  <a:pt x="157163" y="2914650"/>
                </a:cubicBezTo>
                <a:cubicBezTo>
                  <a:pt x="148773" y="2895073"/>
                  <a:pt x="136066" y="2877442"/>
                  <a:pt x="128588" y="2857500"/>
                </a:cubicBezTo>
                <a:cubicBezTo>
                  <a:pt x="115207" y="2821818"/>
                  <a:pt x="105824" y="2746587"/>
                  <a:pt x="100013" y="2714625"/>
                </a:cubicBezTo>
                <a:cubicBezTo>
                  <a:pt x="62278" y="2507082"/>
                  <a:pt x="112516" y="2810181"/>
                  <a:pt x="71438" y="2543175"/>
                </a:cubicBezTo>
                <a:cubicBezTo>
                  <a:pt x="67033" y="2514543"/>
                  <a:pt x="60979" y="2486165"/>
                  <a:pt x="57150" y="2457450"/>
                </a:cubicBezTo>
                <a:cubicBezTo>
                  <a:pt x="52292" y="2421016"/>
                  <a:pt x="36042" y="2255633"/>
                  <a:pt x="28575" y="2214563"/>
                </a:cubicBezTo>
                <a:cubicBezTo>
                  <a:pt x="25881" y="2199745"/>
                  <a:pt x="17555" y="2186402"/>
                  <a:pt x="14288" y="2171700"/>
                </a:cubicBezTo>
                <a:cubicBezTo>
                  <a:pt x="8004" y="2143421"/>
                  <a:pt x="4763" y="2114550"/>
                  <a:pt x="0" y="2085975"/>
                </a:cubicBezTo>
                <a:cubicBezTo>
                  <a:pt x="4763" y="1943100"/>
                  <a:pt x="2416" y="1799811"/>
                  <a:pt x="14288" y="1657350"/>
                </a:cubicBezTo>
                <a:cubicBezTo>
                  <a:pt x="16789" y="1627333"/>
                  <a:pt x="35558" y="1600846"/>
                  <a:pt x="42863" y="1571625"/>
                </a:cubicBezTo>
                <a:lnTo>
                  <a:pt x="71438" y="1457325"/>
                </a:lnTo>
                <a:cubicBezTo>
                  <a:pt x="76200" y="1438275"/>
                  <a:pt x="79515" y="1418804"/>
                  <a:pt x="85725" y="1400175"/>
                </a:cubicBezTo>
                <a:lnTo>
                  <a:pt x="114300" y="1314450"/>
                </a:lnTo>
                <a:cubicBezTo>
                  <a:pt x="119063" y="1233488"/>
                  <a:pt x="121245" y="1152332"/>
                  <a:pt x="128588" y="1071563"/>
                </a:cubicBezTo>
                <a:cubicBezTo>
                  <a:pt x="131180" y="1043051"/>
                  <a:pt x="149555" y="973404"/>
                  <a:pt x="157163" y="942975"/>
                </a:cubicBezTo>
                <a:cubicBezTo>
                  <a:pt x="161925" y="900113"/>
                  <a:pt x="162992" y="856677"/>
                  <a:pt x="171450" y="814388"/>
                </a:cubicBezTo>
                <a:cubicBezTo>
                  <a:pt x="177357" y="784852"/>
                  <a:pt x="200025" y="728663"/>
                  <a:pt x="200025" y="728663"/>
                </a:cubicBezTo>
                <a:cubicBezTo>
                  <a:pt x="205211" y="687179"/>
                  <a:pt x="210901" y="604410"/>
                  <a:pt x="228600" y="557213"/>
                </a:cubicBezTo>
                <a:cubicBezTo>
                  <a:pt x="236078" y="537271"/>
                  <a:pt x="249697" y="520005"/>
                  <a:pt x="257175" y="500063"/>
                </a:cubicBezTo>
                <a:cubicBezTo>
                  <a:pt x="264070" y="481677"/>
                  <a:pt x="265820" y="461721"/>
                  <a:pt x="271463" y="442913"/>
                </a:cubicBezTo>
                <a:cubicBezTo>
                  <a:pt x="297946" y="354636"/>
                  <a:pt x="292809" y="371646"/>
                  <a:pt x="328613" y="300038"/>
                </a:cubicBezTo>
                <a:cubicBezTo>
                  <a:pt x="335494" y="231223"/>
                  <a:pt x="338497" y="154260"/>
                  <a:pt x="357188" y="85725"/>
                </a:cubicBezTo>
                <a:cubicBezTo>
                  <a:pt x="365113" y="56666"/>
                  <a:pt x="385763" y="0"/>
                  <a:pt x="385763" y="0"/>
                </a:cubicBezTo>
                <a:cubicBezTo>
                  <a:pt x="390525" y="166688"/>
                  <a:pt x="391286" y="333538"/>
                  <a:pt x="400050" y="500063"/>
                </a:cubicBezTo>
                <a:cubicBezTo>
                  <a:pt x="400842" y="515102"/>
                  <a:pt x="410201" y="528444"/>
                  <a:pt x="414338" y="542925"/>
                </a:cubicBezTo>
                <a:cubicBezTo>
                  <a:pt x="419733" y="561806"/>
                  <a:pt x="420890" y="582026"/>
                  <a:pt x="428625" y="600075"/>
                </a:cubicBezTo>
                <a:cubicBezTo>
                  <a:pt x="435389" y="615858"/>
                  <a:pt x="450226" y="627246"/>
                  <a:pt x="457200" y="642938"/>
                </a:cubicBezTo>
                <a:cubicBezTo>
                  <a:pt x="469433" y="670463"/>
                  <a:pt x="476250" y="700088"/>
                  <a:pt x="485775" y="728663"/>
                </a:cubicBezTo>
                <a:lnTo>
                  <a:pt x="500063" y="771525"/>
                </a:lnTo>
                <a:cubicBezTo>
                  <a:pt x="504825" y="800100"/>
                  <a:pt x="507324" y="829146"/>
                  <a:pt x="514350" y="857250"/>
                </a:cubicBezTo>
                <a:cubicBezTo>
                  <a:pt x="521655" y="886471"/>
                  <a:pt x="533400" y="914400"/>
                  <a:pt x="542925" y="942975"/>
                </a:cubicBezTo>
                <a:lnTo>
                  <a:pt x="571500" y="1028700"/>
                </a:lnTo>
                <a:cubicBezTo>
                  <a:pt x="576263" y="1042988"/>
                  <a:pt x="582135" y="1056952"/>
                  <a:pt x="585788" y="1071563"/>
                </a:cubicBezTo>
                <a:cubicBezTo>
                  <a:pt x="607379" y="1157930"/>
                  <a:pt x="593867" y="1110091"/>
                  <a:pt x="628650" y="1214438"/>
                </a:cubicBezTo>
                <a:cubicBezTo>
                  <a:pt x="633413" y="1228725"/>
                  <a:pt x="636203" y="1243830"/>
                  <a:pt x="642938" y="1257300"/>
                </a:cubicBezTo>
                <a:cubicBezTo>
                  <a:pt x="652463" y="1276350"/>
                  <a:pt x="663123" y="1294873"/>
                  <a:pt x="671513" y="1314450"/>
                </a:cubicBezTo>
                <a:cubicBezTo>
                  <a:pt x="707005" y="1397265"/>
                  <a:pt x="659460" y="1317804"/>
                  <a:pt x="714375" y="1400175"/>
                </a:cubicBezTo>
                <a:cubicBezTo>
                  <a:pt x="723900" y="1438275"/>
                  <a:pt x="730531" y="1477218"/>
                  <a:pt x="742950" y="1514475"/>
                </a:cubicBezTo>
                <a:cubicBezTo>
                  <a:pt x="752475" y="1543050"/>
                  <a:pt x="764219" y="1570979"/>
                  <a:pt x="771525" y="1600200"/>
                </a:cubicBezTo>
                <a:cubicBezTo>
                  <a:pt x="776288" y="1619250"/>
                  <a:pt x="780170" y="1638542"/>
                  <a:pt x="785813" y="1657350"/>
                </a:cubicBezTo>
                <a:cubicBezTo>
                  <a:pt x="794468" y="1686200"/>
                  <a:pt x="814388" y="1743075"/>
                  <a:pt x="814388" y="1743075"/>
                </a:cubicBezTo>
                <a:cubicBezTo>
                  <a:pt x="819150" y="1790700"/>
                  <a:pt x="823083" y="1838415"/>
                  <a:pt x="828675" y="1885950"/>
                </a:cubicBezTo>
                <a:cubicBezTo>
                  <a:pt x="832610" y="1919395"/>
                  <a:pt x="840646" y="1952367"/>
                  <a:pt x="842963" y="1985963"/>
                </a:cubicBezTo>
                <a:cubicBezTo>
                  <a:pt x="850179" y="2090598"/>
                  <a:pt x="852488" y="2195513"/>
                  <a:pt x="857250" y="2300288"/>
                </a:cubicBezTo>
                <a:cubicBezTo>
                  <a:pt x="852488" y="2500313"/>
                  <a:pt x="856969" y="2700772"/>
                  <a:pt x="842963" y="2900363"/>
                </a:cubicBezTo>
                <a:cubicBezTo>
                  <a:pt x="837863" y="2973036"/>
                  <a:pt x="809136" y="3042385"/>
                  <a:pt x="800100" y="3114675"/>
                </a:cubicBezTo>
                <a:cubicBezTo>
                  <a:pt x="793414" y="3168165"/>
                  <a:pt x="786631" y="3245025"/>
                  <a:pt x="771525" y="3300413"/>
                </a:cubicBezTo>
                <a:cubicBezTo>
                  <a:pt x="763600" y="3329472"/>
                  <a:pt x="764249" y="3364839"/>
                  <a:pt x="742950" y="3386138"/>
                </a:cubicBezTo>
                <a:lnTo>
                  <a:pt x="700088" y="3429000"/>
                </a:lnTo>
                <a:cubicBezTo>
                  <a:pt x="695325" y="3443288"/>
                  <a:pt x="696449" y="3461214"/>
                  <a:pt x="685800" y="3471863"/>
                </a:cubicBezTo>
                <a:cubicBezTo>
                  <a:pt x="661516" y="3496147"/>
                  <a:pt x="600075" y="3529013"/>
                  <a:pt x="600075" y="3529013"/>
                </a:cubicBezTo>
                <a:cubicBezTo>
                  <a:pt x="551609" y="3496702"/>
                  <a:pt x="569355" y="3512580"/>
                  <a:pt x="542925" y="3486150"/>
                </a:cubicBezTo>
                <a:lnTo>
                  <a:pt x="542925" y="3457575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821167" y="4160699"/>
            <a:ext cx="392126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এরা এপিডার্মিসের সর্বত্র </a:t>
            </a:r>
            <a:endParaRPr lang="bn-IN" sz="4000" dirty="0" smtClean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বিক্ষিপ্তভাবে </a:t>
            </a:r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অবস্থিত।</a:t>
            </a:r>
          </a:p>
        </p:txBody>
      </p:sp>
      <p:sp>
        <p:nvSpPr>
          <p:cNvPr id="9" name="Rectangle 8"/>
          <p:cNvSpPr/>
          <p:nvPr/>
        </p:nvSpPr>
        <p:spPr>
          <a:xfrm>
            <a:off x="4495800" y="91440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এই কোষগুলো ভিতরের দিকে তন্তুর সাহায্যে স্নায়ুকোষের সাথে যুক্ত থাকে।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10100" y="4236899"/>
            <a:ext cx="457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কাজঃ</a:t>
            </a:r>
            <a:endParaRPr lang="bn-IN" sz="40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এরা বাইরে থেকে অনুভুতি গ্রহন করে স্নায়ু কোষে প্রেরণ করে।</a:t>
            </a:r>
          </a:p>
        </p:txBody>
      </p:sp>
    </p:spTree>
    <p:extLst>
      <p:ext uri="{BB962C8B-B14F-4D97-AF65-F5344CB8AC3E}">
        <p14:creationId xmlns:p14="http://schemas.microsoft.com/office/powerpoint/2010/main" val="209518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 animBg="1"/>
      <p:bldP spid="6" grpId="1" animBg="1"/>
      <p:bldP spid="7" grpId="0"/>
      <p:bldP spid="7" grpId="1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90600"/>
            <a:ext cx="8305800" cy="21433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/>
          <p:cNvSpPr/>
          <p:nvPr/>
        </p:nvSpPr>
        <p:spPr>
          <a:xfrm>
            <a:off x="3715836" y="14287"/>
            <a:ext cx="17123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স্নায়ু কোষ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" y="348964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এসব কোষ মেসোগ্লিয়া স্তরে অবস্থান করে।</a:t>
            </a:r>
          </a:p>
        </p:txBody>
      </p:sp>
      <p:sp>
        <p:nvSpPr>
          <p:cNvPr id="3" name="Freeform 2"/>
          <p:cNvSpPr/>
          <p:nvPr/>
        </p:nvSpPr>
        <p:spPr>
          <a:xfrm>
            <a:off x="871538" y="2371725"/>
            <a:ext cx="1588252" cy="585788"/>
          </a:xfrm>
          <a:custGeom>
            <a:avLst/>
            <a:gdLst>
              <a:gd name="connsiteX0" fmla="*/ 71437 w 1588252"/>
              <a:gd name="connsiteY0" fmla="*/ 385763 h 585788"/>
              <a:gd name="connsiteX1" fmla="*/ 71437 w 1588252"/>
              <a:gd name="connsiteY1" fmla="*/ 385763 h 585788"/>
              <a:gd name="connsiteX2" fmla="*/ 200025 w 1588252"/>
              <a:gd name="connsiteY2" fmla="*/ 357188 h 585788"/>
              <a:gd name="connsiteX3" fmla="*/ 242887 w 1588252"/>
              <a:gd name="connsiteY3" fmla="*/ 342900 h 585788"/>
              <a:gd name="connsiteX4" fmla="*/ 400050 w 1588252"/>
              <a:gd name="connsiteY4" fmla="*/ 300038 h 585788"/>
              <a:gd name="connsiteX5" fmla="*/ 442912 w 1588252"/>
              <a:gd name="connsiteY5" fmla="*/ 257175 h 585788"/>
              <a:gd name="connsiteX6" fmla="*/ 485775 w 1588252"/>
              <a:gd name="connsiteY6" fmla="*/ 228600 h 585788"/>
              <a:gd name="connsiteX7" fmla="*/ 514350 w 1588252"/>
              <a:gd name="connsiteY7" fmla="*/ 185738 h 585788"/>
              <a:gd name="connsiteX8" fmla="*/ 557212 w 1588252"/>
              <a:gd name="connsiteY8" fmla="*/ 157163 h 585788"/>
              <a:gd name="connsiteX9" fmla="*/ 685800 w 1588252"/>
              <a:gd name="connsiteY9" fmla="*/ 57150 h 585788"/>
              <a:gd name="connsiteX10" fmla="*/ 814387 w 1588252"/>
              <a:gd name="connsiteY10" fmla="*/ 0 h 585788"/>
              <a:gd name="connsiteX11" fmla="*/ 1285875 w 1588252"/>
              <a:gd name="connsiteY11" fmla="*/ 14288 h 585788"/>
              <a:gd name="connsiteX12" fmla="*/ 1571625 w 1588252"/>
              <a:gd name="connsiteY12" fmla="*/ 42863 h 585788"/>
              <a:gd name="connsiteX13" fmla="*/ 1585912 w 1588252"/>
              <a:gd name="connsiteY13" fmla="*/ 85725 h 585788"/>
              <a:gd name="connsiteX14" fmla="*/ 1500187 w 1588252"/>
              <a:gd name="connsiteY14" fmla="*/ 142875 h 585788"/>
              <a:gd name="connsiteX15" fmla="*/ 1443037 w 1588252"/>
              <a:gd name="connsiteY15" fmla="*/ 200025 h 585788"/>
              <a:gd name="connsiteX16" fmla="*/ 1428750 w 1588252"/>
              <a:gd name="connsiteY16" fmla="*/ 242888 h 585788"/>
              <a:gd name="connsiteX17" fmla="*/ 1385887 w 1588252"/>
              <a:gd name="connsiteY17" fmla="*/ 271463 h 585788"/>
              <a:gd name="connsiteX18" fmla="*/ 1314450 w 1588252"/>
              <a:gd name="connsiteY18" fmla="*/ 357188 h 585788"/>
              <a:gd name="connsiteX19" fmla="*/ 1271587 w 1588252"/>
              <a:gd name="connsiteY19" fmla="*/ 371475 h 585788"/>
              <a:gd name="connsiteX20" fmla="*/ 1185862 w 1588252"/>
              <a:gd name="connsiteY20" fmla="*/ 442913 h 585788"/>
              <a:gd name="connsiteX21" fmla="*/ 1143000 w 1588252"/>
              <a:gd name="connsiteY21" fmla="*/ 457200 h 585788"/>
              <a:gd name="connsiteX22" fmla="*/ 1100137 w 1588252"/>
              <a:gd name="connsiteY22" fmla="*/ 485775 h 585788"/>
              <a:gd name="connsiteX23" fmla="*/ 1014412 w 1588252"/>
              <a:gd name="connsiteY23" fmla="*/ 514350 h 585788"/>
              <a:gd name="connsiteX24" fmla="*/ 971550 w 1588252"/>
              <a:gd name="connsiteY24" fmla="*/ 528638 h 585788"/>
              <a:gd name="connsiteX25" fmla="*/ 885825 w 1588252"/>
              <a:gd name="connsiteY25" fmla="*/ 557213 h 585788"/>
              <a:gd name="connsiteX26" fmla="*/ 842962 w 1588252"/>
              <a:gd name="connsiteY26" fmla="*/ 571500 h 585788"/>
              <a:gd name="connsiteX27" fmla="*/ 771525 w 1588252"/>
              <a:gd name="connsiteY27" fmla="*/ 585788 h 585788"/>
              <a:gd name="connsiteX28" fmla="*/ 442912 w 1588252"/>
              <a:gd name="connsiteY28" fmla="*/ 571500 h 585788"/>
              <a:gd name="connsiteX29" fmla="*/ 328612 w 1588252"/>
              <a:gd name="connsiteY29" fmla="*/ 542925 h 585788"/>
              <a:gd name="connsiteX30" fmla="*/ 271462 w 1588252"/>
              <a:gd name="connsiteY30" fmla="*/ 528638 h 585788"/>
              <a:gd name="connsiteX31" fmla="*/ 185737 w 1588252"/>
              <a:gd name="connsiteY31" fmla="*/ 500063 h 585788"/>
              <a:gd name="connsiteX32" fmla="*/ 128587 w 1588252"/>
              <a:gd name="connsiteY32" fmla="*/ 485775 h 585788"/>
              <a:gd name="connsiteX33" fmla="*/ 85725 w 1588252"/>
              <a:gd name="connsiteY33" fmla="*/ 471488 h 585788"/>
              <a:gd name="connsiteX34" fmla="*/ 0 w 1588252"/>
              <a:gd name="connsiteY34" fmla="*/ 457200 h 585788"/>
              <a:gd name="connsiteX35" fmla="*/ 0 w 1588252"/>
              <a:gd name="connsiteY35" fmla="*/ 457200 h 58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588252" h="585788">
                <a:moveTo>
                  <a:pt x="71437" y="385763"/>
                </a:moveTo>
                <a:lnTo>
                  <a:pt x="71437" y="385763"/>
                </a:lnTo>
                <a:cubicBezTo>
                  <a:pt x="114300" y="376238"/>
                  <a:pt x="157428" y="367837"/>
                  <a:pt x="200025" y="357188"/>
                </a:cubicBezTo>
                <a:cubicBezTo>
                  <a:pt x="214636" y="353535"/>
                  <a:pt x="228357" y="346863"/>
                  <a:pt x="242887" y="342900"/>
                </a:cubicBezTo>
                <a:cubicBezTo>
                  <a:pt x="420164" y="294551"/>
                  <a:pt x="301382" y="332926"/>
                  <a:pt x="400050" y="300038"/>
                </a:cubicBezTo>
                <a:cubicBezTo>
                  <a:pt x="414337" y="285750"/>
                  <a:pt x="427390" y="270110"/>
                  <a:pt x="442912" y="257175"/>
                </a:cubicBezTo>
                <a:cubicBezTo>
                  <a:pt x="456104" y="246182"/>
                  <a:pt x="473633" y="240742"/>
                  <a:pt x="485775" y="228600"/>
                </a:cubicBezTo>
                <a:cubicBezTo>
                  <a:pt x="497917" y="216458"/>
                  <a:pt x="502208" y="197880"/>
                  <a:pt x="514350" y="185738"/>
                </a:cubicBezTo>
                <a:cubicBezTo>
                  <a:pt x="526492" y="173596"/>
                  <a:pt x="544021" y="168156"/>
                  <a:pt x="557212" y="157163"/>
                </a:cubicBezTo>
                <a:cubicBezTo>
                  <a:pt x="606522" y="116071"/>
                  <a:pt x="613580" y="81223"/>
                  <a:pt x="685800" y="57150"/>
                </a:cubicBezTo>
                <a:cubicBezTo>
                  <a:pt x="787815" y="23145"/>
                  <a:pt x="746463" y="45283"/>
                  <a:pt x="814387" y="0"/>
                </a:cubicBezTo>
                <a:lnTo>
                  <a:pt x="1285875" y="14288"/>
                </a:lnTo>
                <a:cubicBezTo>
                  <a:pt x="1527248" y="23943"/>
                  <a:pt x="1454895" y="3952"/>
                  <a:pt x="1571625" y="42863"/>
                </a:cubicBezTo>
                <a:cubicBezTo>
                  <a:pt x="1576387" y="57150"/>
                  <a:pt x="1594666" y="73470"/>
                  <a:pt x="1585912" y="85725"/>
                </a:cubicBezTo>
                <a:cubicBezTo>
                  <a:pt x="1565950" y="113671"/>
                  <a:pt x="1500187" y="142875"/>
                  <a:pt x="1500187" y="142875"/>
                </a:cubicBezTo>
                <a:cubicBezTo>
                  <a:pt x="1462088" y="257176"/>
                  <a:pt x="1519237" y="123825"/>
                  <a:pt x="1443037" y="200025"/>
                </a:cubicBezTo>
                <a:cubicBezTo>
                  <a:pt x="1432388" y="210674"/>
                  <a:pt x="1438158" y="231128"/>
                  <a:pt x="1428750" y="242888"/>
                </a:cubicBezTo>
                <a:cubicBezTo>
                  <a:pt x="1418023" y="256297"/>
                  <a:pt x="1400175" y="261938"/>
                  <a:pt x="1385887" y="271463"/>
                </a:cubicBezTo>
                <a:cubicBezTo>
                  <a:pt x="1364803" y="303088"/>
                  <a:pt x="1347450" y="335188"/>
                  <a:pt x="1314450" y="357188"/>
                </a:cubicBezTo>
                <a:cubicBezTo>
                  <a:pt x="1301919" y="365542"/>
                  <a:pt x="1285875" y="366713"/>
                  <a:pt x="1271587" y="371475"/>
                </a:cubicBezTo>
                <a:cubicBezTo>
                  <a:pt x="1239988" y="403075"/>
                  <a:pt x="1225647" y="423021"/>
                  <a:pt x="1185862" y="442913"/>
                </a:cubicBezTo>
                <a:cubicBezTo>
                  <a:pt x="1172392" y="449648"/>
                  <a:pt x="1157287" y="452438"/>
                  <a:pt x="1143000" y="457200"/>
                </a:cubicBezTo>
                <a:cubicBezTo>
                  <a:pt x="1128712" y="466725"/>
                  <a:pt x="1115829" y="478801"/>
                  <a:pt x="1100137" y="485775"/>
                </a:cubicBezTo>
                <a:cubicBezTo>
                  <a:pt x="1072612" y="498008"/>
                  <a:pt x="1042987" y="504825"/>
                  <a:pt x="1014412" y="514350"/>
                </a:cubicBezTo>
                <a:lnTo>
                  <a:pt x="971550" y="528638"/>
                </a:lnTo>
                <a:lnTo>
                  <a:pt x="885825" y="557213"/>
                </a:lnTo>
                <a:cubicBezTo>
                  <a:pt x="871537" y="561976"/>
                  <a:pt x="857730" y="568546"/>
                  <a:pt x="842962" y="571500"/>
                </a:cubicBezTo>
                <a:lnTo>
                  <a:pt x="771525" y="585788"/>
                </a:lnTo>
                <a:cubicBezTo>
                  <a:pt x="661987" y="581025"/>
                  <a:pt x="552275" y="579312"/>
                  <a:pt x="442912" y="571500"/>
                </a:cubicBezTo>
                <a:cubicBezTo>
                  <a:pt x="384810" y="567350"/>
                  <a:pt x="377083" y="556774"/>
                  <a:pt x="328612" y="542925"/>
                </a:cubicBezTo>
                <a:cubicBezTo>
                  <a:pt x="309731" y="537531"/>
                  <a:pt x="290270" y="534280"/>
                  <a:pt x="271462" y="528638"/>
                </a:cubicBezTo>
                <a:cubicBezTo>
                  <a:pt x="242612" y="519983"/>
                  <a:pt x="214958" y="507369"/>
                  <a:pt x="185737" y="500063"/>
                </a:cubicBezTo>
                <a:cubicBezTo>
                  <a:pt x="166687" y="495300"/>
                  <a:pt x="147468" y="491170"/>
                  <a:pt x="128587" y="485775"/>
                </a:cubicBezTo>
                <a:cubicBezTo>
                  <a:pt x="114106" y="481638"/>
                  <a:pt x="100427" y="474755"/>
                  <a:pt x="85725" y="471488"/>
                </a:cubicBezTo>
                <a:cubicBezTo>
                  <a:pt x="57446" y="465204"/>
                  <a:pt x="0" y="457200"/>
                  <a:pt x="0" y="457200"/>
                </a:cubicBezTo>
                <a:lnTo>
                  <a:pt x="0" y="457200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3429000" y="1900238"/>
            <a:ext cx="1228725" cy="471487"/>
          </a:xfrm>
          <a:custGeom>
            <a:avLst/>
            <a:gdLst>
              <a:gd name="connsiteX0" fmla="*/ 57150 w 1228725"/>
              <a:gd name="connsiteY0" fmla="*/ 271462 h 471487"/>
              <a:gd name="connsiteX1" fmla="*/ 57150 w 1228725"/>
              <a:gd name="connsiteY1" fmla="*/ 271462 h 471487"/>
              <a:gd name="connsiteX2" fmla="*/ 200025 w 1228725"/>
              <a:gd name="connsiteY2" fmla="*/ 157162 h 471487"/>
              <a:gd name="connsiteX3" fmla="*/ 242888 w 1228725"/>
              <a:gd name="connsiteY3" fmla="*/ 142875 h 471487"/>
              <a:gd name="connsiteX4" fmla="*/ 285750 w 1228725"/>
              <a:gd name="connsiteY4" fmla="*/ 114300 h 471487"/>
              <a:gd name="connsiteX5" fmla="*/ 371475 w 1228725"/>
              <a:gd name="connsiteY5" fmla="*/ 42862 h 471487"/>
              <a:gd name="connsiteX6" fmla="*/ 414338 w 1228725"/>
              <a:gd name="connsiteY6" fmla="*/ 28575 h 471487"/>
              <a:gd name="connsiteX7" fmla="*/ 485775 w 1228725"/>
              <a:gd name="connsiteY7" fmla="*/ 0 h 471487"/>
              <a:gd name="connsiteX8" fmla="*/ 657225 w 1228725"/>
              <a:gd name="connsiteY8" fmla="*/ 14287 h 471487"/>
              <a:gd name="connsiteX9" fmla="*/ 771525 w 1228725"/>
              <a:gd name="connsiteY9" fmla="*/ 42862 h 471487"/>
              <a:gd name="connsiteX10" fmla="*/ 828675 w 1228725"/>
              <a:gd name="connsiteY10" fmla="*/ 57150 h 471487"/>
              <a:gd name="connsiteX11" fmla="*/ 871538 w 1228725"/>
              <a:gd name="connsiteY11" fmla="*/ 85725 h 471487"/>
              <a:gd name="connsiteX12" fmla="*/ 914400 w 1228725"/>
              <a:gd name="connsiteY12" fmla="*/ 100012 h 471487"/>
              <a:gd name="connsiteX13" fmla="*/ 1228725 w 1228725"/>
              <a:gd name="connsiteY13" fmla="*/ 142875 h 471487"/>
              <a:gd name="connsiteX14" fmla="*/ 1171575 w 1228725"/>
              <a:gd name="connsiteY14" fmla="*/ 200025 h 471487"/>
              <a:gd name="connsiteX15" fmla="*/ 1042988 w 1228725"/>
              <a:gd name="connsiteY15" fmla="*/ 271462 h 471487"/>
              <a:gd name="connsiteX16" fmla="*/ 871538 w 1228725"/>
              <a:gd name="connsiteY16" fmla="*/ 385762 h 471487"/>
              <a:gd name="connsiteX17" fmla="*/ 828675 w 1228725"/>
              <a:gd name="connsiteY17" fmla="*/ 414337 h 471487"/>
              <a:gd name="connsiteX18" fmla="*/ 785813 w 1228725"/>
              <a:gd name="connsiteY18" fmla="*/ 428625 h 471487"/>
              <a:gd name="connsiteX19" fmla="*/ 614363 w 1228725"/>
              <a:gd name="connsiteY19" fmla="*/ 457200 h 471487"/>
              <a:gd name="connsiteX20" fmla="*/ 557213 w 1228725"/>
              <a:gd name="connsiteY20" fmla="*/ 471487 h 471487"/>
              <a:gd name="connsiteX21" fmla="*/ 300038 w 1228725"/>
              <a:gd name="connsiteY21" fmla="*/ 457200 h 471487"/>
              <a:gd name="connsiteX22" fmla="*/ 200025 w 1228725"/>
              <a:gd name="connsiteY22" fmla="*/ 428625 h 471487"/>
              <a:gd name="connsiteX23" fmla="*/ 142875 w 1228725"/>
              <a:gd name="connsiteY23" fmla="*/ 414337 h 471487"/>
              <a:gd name="connsiteX24" fmla="*/ 100013 w 1228725"/>
              <a:gd name="connsiteY24" fmla="*/ 385762 h 471487"/>
              <a:gd name="connsiteX25" fmla="*/ 0 w 1228725"/>
              <a:gd name="connsiteY25" fmla="*/ 342900 h 471487"/>
              <a:gd name="connsiteX26" fmla="*/ 0 w 1228725"/>
              <a:gd name="connsiteY26" fmla="*/ 342900 h 47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28725" h="471487">
                <a:moveTo>
                  <a:pt x="57150" y="271462"/>
                </a:moveTo>
                <a:lnTo>
                  <a:pt x="57150" y="271462"/>
                </a:lnTo>
                <a:cubicBezTo>
                  <a:pt x="75450" y="255776"/>
                  <a:pt x="157683" y="178333"/>
                  <a:pt x="200025" y="157162"/>
                </a:cubicBezTo>
                <a:cubicBezTo>
                  <a:pt x="213496" y="150427"/>
                  <a:pt x="228600" y="147637"/>
                  <a:pt x="242888" y="142875"/>
                </a:cubicBezTo>
                <a:cubicBezTo>
                  <a:pt x="257175" y="133350"/>
                  <a:pt x="272559" y="125293"/>
                  <a:pt x="285750" y="114300"/>
                </a:cubicBezTo>
                <a:cubicBezTo>
                  <a:pt x="333144" y="74805"/>
                  <a:pt x="318269" y="69465"/>
                  <a:pt x="371475" y="42862"/>
                </a:cubicBezTo>
                <a:cubicBezTo>
                  <a:pt x="384946" y="36127"/>
                  <a:pt x="400236" y="33863"/>
                  <a:pt x="414338" y="28575"/>
                </a:cubicBezTo>
                <a:cubicBezTo>
                  <a:pt x="438352" y="19570"/>
                  <a:pt x="461963" y="9525"/>
                  <a:pt x="485775" y="0"/>
                </a:cubicBezTo>
                <a:cubicBezTo>
                  <a:pt x="542925" y="4762"/>
                  <a:pt x="600270" y="7586"/>
                  <a:pt x="657225" y="14287"/>
                </a:cubicBezTo>
                <a:cubicBezTo>
                  <a:pt x="731289" y="23000"/>
                  <a:pt x="713155" y="26185"/>
                  <a:pt x="771525" y="42862"/>
                </a:cubicBezTo>
                <a:cubicBezTo>
                  <a:pt x="790406" y="48257"/>
                  <a:pt x="809625" y="52387"/>
                  <a:pt x="828675" y="57150"/>
                </a:cubicBezTo>
                <a:cubicBezTo>
                  <a:pt x="842963" y="66675"/>
                  <a:pt x="856179" y="78046"/>
                  <a:pt x="871538" y="85725"/>
                </a:cubicBezTo>
                <a:cubicBezTo>
                  <a:pt x="885008" y="92460"/>
                  <a:pt x="899632" y="97058"/>
                  <a:pt x="914400" y="100012"/>
                </a:cubicBezTo>
                <a:cubicBezTo>
                  <a:pt x="1060174" y="129167"/>
                  <a:pt x="1088411" y="128843"/>
                  <a:pt x="1228725" y="142875"/>
                </a:cubicBezTo>
                <a:cubicBezTo>
                  <a:pt x="1204480" y="215610"/>
                  <a:pt x="1233920" y="165389"/>
                  <a:pt x="1171575" y="200025"/>
                </a:cubicBezTo>
                <a:cubicBezTo>
                  <a:pt x="1024194" y="281903"/>
                  <a:pt x="1139973" y="239134"/>
                  <a:pt x="1042988" y="271462"/>
                </a:cubicBezTo>
                <a:lnTo>
                  <a:pt x="871538" y="385762"/>
                </a:lnTo>
                <a:cubicBezTo>
                  <a:pt x="857250" y="395287"/>
                  <a:pt x="844965" y="408907"/>
                  <a:pt x="828675" y="414337"/>
                </a:cubicBezTo>
                <a:cubicBezTo>
                  <a:pt x="814388" y="419100"/>
                  <a:pt x="800424" y="424972"/>
                  <a:pt x="785813" y="428625"/>
                </a:cubicBezTo>
                <a:cubicBezTo>
                  <a:pt x="706859" y="448363"/>
                  <a:pt x="703045" y="441076"/>
                  <a:pt x="614363" y="457200"/>
                </a:cubicBezTo>
                <a:cubicBezTo>
                  <a:pt x="595043" y="460713"/>
                  <a:pt x="576263" y="466725"/>
                  <a:pt x="557213" y="471487"/>
                </a:cubicBezTo>
                <a:cubicBezTo>
                  <a:pt x="471488" y="466725"/>
                  <a:pt x="385543" y="464973"/>
                  <a:pt x="300038" y="457200"/>
                </a:cubicBezTo>
                <a:cubicBezTo>
                  <a:pt x="267293" y="454223"/>
                  <a:pt x="231593" y="437644"/>
                  <a:pt x="200025" y="428625"/>
                </a:cubicBezTo>
                <a:cubicBezTo>
                  <a:pt x="181144" y="423231"/>
                  <a:pt x="161925" y="419100"/>
                  <a:pt x="142875" y="414337"/>
                </a:cubicBezTo>
                <a:cubicBezTo>
                  <a:pt x="128588" y="404812"/>
                  <a:pt x="115704" y="392736"/>
                  <a:pt x="100013" y="385762"/>
                </a:cubicBezTo>
                <a:cubicBezTo>
                  <a:pt x="-10527" y="336633"/>
                  <a:pt x="39707" y="382605"/>
                  <a:pt x="0" y="342900"/>
                </a:cubicBezTo>
                <a:lnTo>
                  <a:pt x="0" y="342900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5997642" y="1700213"/>
            <a:ext cx="1031808" cy="571500"/>
          </a:xfrm>
          <a:custGeom>
            <a:avLst/>
            <a:gdLst>
              <a:gd name="connsiteX0" fmla="*/ 17396 w 1031808"/>
              <a:gd name="connsiteY0" fmla="*/ 257175 h 571500"/>
              <a:gd name="connsiteX1" fmla="*/ 17396 w 1031808"/>
              <a:gd name="connsiteY1" fmla="*/ 257175 h 571500"/>
              <a:gd name="connsiteX2" fmla="*/ 203133 w 1031808"/>
              <a:gd name="connsiteY2" fmla="*/ 142875 h 571500"/>
              <a:gd name="connsiteX3" fmla="*/ 288858 w 1031808"/>
              <a:gd name="connsiteY3" fmla="*/ 71437 h 571500"/>
              <a:gd name="connsiteX4" fmla="*/ 331721 w 1031808"/>
              <a:gd name="connsiteY4" fmla="*/ 28575 h 571500"/>
              <a:gd name="connsiteX5" fmla="*/ 417446 w 1031808"/>
              <a:gd name="connsiteY5" fmla="*/ 0 h 571500"/>
              <a:gd name="connsiteX6" fmla="*/ 646046 w 1031808"/>
              <a:gd name="connsiteY6" fmla="*/ 14287 h 571500"/>
              <a:gd name="connsiteX7" fmla="*/ 803208 w 1031808"/>
              <a:gd name="connsiteY7" fmla="*/ 57150 h 571500"/>
              <a:gd name="connsiteX8" fmla="*/ 888933 w 1031808"/>
              <a:gd name="connsiteY8" fmla="*/ 85725 h 571500"/>
              <a:gd name="connsiteX9" fmla="*/ 988946 w 1031808"/>
              <a:gd name="connsiteY9" fmla="*/ 142875 h 571500"/>
              <a:gd name="connsiteX10" fmla="*/ 1031808 w 1031808"/>
              <a:gd name="connsiteY10" fmla="*/ 171450 h 571500"/>
              <a:gd name="connsiteX11" fmla="*/ 974658 w 1031808"/>
              <a:gd name="connsiteY11" fmla="*/ 257175 h 571500"/>
              <a:gd name="connsiteX12" fmla="*/ 960371 w 1031808"/>
              <a:gd name="connsiteY12" fmla="*/ 300037 h 571500"/>
              <a:gd name="connsiteX13" fmla="*/ 874646 w 1031808"/>
              <a:gd name="connsiteY13" fmla="*/ 371475 h 571500"/>
              <a:gd name="connsiteX14" fmla="*/ 831783 w 1031808"/>
              <a:gd name="connsiteY14" fmla="*/ 414337 h 571500"/>
              <a:gd name="connsiteX15" fmla="*/ 746058 w 1031808"/>
              <a:gd name="connsiteY15" fmla="*/ 457200 h 571500"/>
              <a:gd name="connsiteX16" fmla="*/ 703196 w 1031808"/>
              <a:gd name="connsiteY16" fmla="*/ 500062 h 571500"/>
              <a:gd name="connsiteX17" fmla="*/ 646046 w 1031808"/>
              <a:gd name="connsiteY17" fmla="*/ 528637 h 571500"/>
              <a:gd name="connsiteX18" fmla="*/ 560321 w 1031808"/>
              <a:gd name="connsiteY18" fmla="*/ 571500 h 571500"/>
              <a:gd name="connsiteX19" fmla="*/ 303146 w 1031808"/>
              <a:gd name="connsiteY19" fmla="*/ 542925 h 571500"/>
              <a:gd name="connsiteX20" fmla="*/ 217421 w 1031808"/>
              <a:gd name="connsiteY20" fmla="*/ 500062 h 571500"/>
              <a:gd name="connsiteX21" fmla="*/ 174558 w 1031808"/>
              <a:gd name="connsiteY21" fmla="*/ 485775 h 571500"/>
              <a:gd name="connsiteX22" fmla="*/ 131696 w 1031808"/>
              <a:gd name="connsiteY22" fmla="*/ 442912 h 571500"/>
              <a:gd name="connsiteX23" fmla="*/ 88833 w 1031808"/>
              <a:gd name="connsiteY23" fmla="*/ 428625 h 571500"/>
              <a:gd name="connsiteX24" fmla="*/ 60258 w 1031808"/>
              <a:gd name="connsiteY24" fmla="*/ 385762 h 571500"/>
              <a:gd name="connsiteX25" fmla="*/ 17396 w 1031808"/>
              <a:gd name="connsiteY25" fmla="*/ 357187 h 571500"/>
              <a:gd name="connsiteX26" fmla="*/ 17396 w 1031808"/>
              <a:gd name="connsiteY26" fmla="*/ 257175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31808" h="571500">
                <a:moveTo>
                  <a:pt x="17396" y="257175"/>
                </a:moveTo>
                <a:lnTo>
                  <a:pt x="17396" y="257175"/>
                </a:lnTo>
                <a:cubicBezTo>
                  <a:pt x="172609" y="148526"/>
                  <a:pt x="105120" y="175545"/>
                  <a:pt x="203133" y="142875"/>
                </a:cubicBezTo>
                <a:cubicBezTo>
                  <a:pt x="328350" y="17658"/>
                  <a:pt x="169517" y="170887"/>
                  <a:pt x="288858" y="71437"/>
                </a:cubicBezTo>
                <a:cubicBezTo>
                  <a:pt x="304380" y="58502"/>
                  <a:pt x="314058" y="38388"/>
                  <a:pt x="331721" y="28575"/>
                </a:cubicBezTo>
                <a:cubicBezTo>
                  <a:pt x="358051" y="13947"/>
                  <a:pt x="417446" y="0"/>
                  <a:pt x="417446" y="0"/>
                </a:cubicBezTo>
                <a:cubicBezTo>
                  <a:pt x="493646" y="4762"/>
                  <a:pt x="570041" y="7048"/>
                  <a:pt x="646046" y="14287"/>
                </a:cubicBezTo>
                <a:cubicBezTo>
                  <a:pt x="702588" y="19672"/>
                  <a:pt x="749555" y="39266"/>
                  <a:pt x="803208" y="57150"/>
                </a:cubicBezTo>
                <a:cubicBezTo>
                  <a:pt x="803213" y="57152"/>
                  <a:pt x="888928" y="85721"/>
                  <a:pt x="888933" y="85725"/>
                </a:cubicBezTo>
                <a:cubicBezTo>
                  <a:pt x="993368" y="155348"/>
                  <a:pt x="862047" y="70361"/>
                  <a:pt x="988946" y="142875"/>
                </a:cubicBezTo>
                <a:cubicBezTo>
                  <a:pt x="1003855" y="151394"/>
                  <a:pt x="1017521" y="161925"/>
                  <a:pt x="1031808" y="171450"/>
                </a:cubicBezTo>
                <a:cubicBezTo>
                  <a:pt x="997837" y="273365"/>
                  <a:pt x="1046007" y="150152"/>
                  <a:pt x="974658" y="257175"/>
                </a:cubicBezTo>
                <a:cubicBezTo>
                  <a:pt x="966304" y="269706"/>
                  <a:pt x="968725" y="287506"/>
                  <a:pt x="960371" y="300037"/>
                </a:cubicBezTo>
                <a:cubicBezTo>
                  <a:pt x="929066" y="346994"/>
                  <a:pt x="914179" y="338531"/>
                  <a:pt x="874646" y="371475"/>
                </a:cubicBezTo>
                <a:cubicBezTo>
                  <a:pt x="859124" y="384410"/>
                  <a:pt x="847305" y="401402"/>
                  <a:pt x="831783" y="414337"/>
                </a:cubicBezTo>
                <a:cubicBezTo>
                  <a:pt x="794853" y="445112"/>
                  <a:pt x="789017" y="442880"/>
                  <a:pt x="746058" y="457200"/>
                </a:cubicBezTo>
                <a:cubicBezTo>
                  <a:pt x="731771" y="471487"/>
                  <a:pt x="719638" y="488318"/>
                  <a:pt x="703196" y="500062"/>
                </a:cubicBezTo>
                <a:cubicBezTo>
                  <a:pt x="685865" y="512442"/>
                  <a:pt x="664538" y="518070"/>
                  <a:pt x="646046" y="528637"/>
                </a:cubicBezTo>
                <a:cubicBezTo>
                  <a:pt x="568494" y="572952"/>
                  <a:pt x="638907" y="545303"/>
                  <a:pt x="560321" y="571500"/>
                </a:cubicBezTo>
                <a:cubicBezTo>
                  <a:pt x="448134" y="562870"/>
                  <a:pt x="397240" y="566449"/>
                  <a:pt x="303146" y="542925"/>
                </a:cubicBezTo>
                <a:cubicBezTo>
                  <a:pt x="231320" y="524969"/>
                  <a:pt x="287263" y="534983"/>
                  <a:pt x="217421" y="500062"/>
                </a:cubicBezTo>
                <a:cubicBezTo>
                  <a:pt x="203950" y="493327"/>
                  <a:pt x="188846" y="490537"/>
                  <a:pt x="174558" y="485775"/>
                </a:cubicBezTo>
                <a:cubicBezTo>
                  <a:pt x="160271" y="471487"/>
                  <a:pt x="148508" y="454120"/>
                  <a:pt x="131696" y="442912"/>
                </a:cubicBezTo>
                <a:cubicBezTo>
                  <a:pt x="119165" y="434558"/>
                  <a:pt x="100593" y="438033"/>
                  <a:pt x="88833" y="428625"/>
                </a:cubicBezTo>
                <a:cubicBezTo>
                  <a:pt x="75424" y="417898"/>
                  <a:pt x="72400" y="397904"/>
                  <a:pt x="60258" y="385762"/>
                </a:cubicBezTo>
                <a:cubicBezTo>
                  <a:pt x="48116" y="373620"/>
                  <a:pt x="31683" y="366712"/>
                  <a:pt x="17396" y="357187"/>
                </a:cubicBezTo>
                <a:cubicBezTo>
                  <a:pt x="-21746" y="298474"/>
                  <a:pt x="17396" y="273844"/>
                  <a:pt x="17396" y="257175"/>
                </a:cubicBezTo>
                <a:close/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428163" y="2503281"/>
            <a:ext cx="25506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মেসোগ্লিয়া </a:t>
            </a:r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স্তর 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-1" y="4197534"/>
            <a:ext cx="9143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এরা বহুভুজাকার কোষ এবং এগুলো সুস্পষ্ট নিউক্লিয়াস ধারন করে।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449669"/>
            <a:ext cx="91439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স্নায়ু কোষ সমূহের স্নায়ু সূত্রগুলো পরস্পর যুক্ত হয়ে স্নায়ু জালক গঠন করে।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547408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কাজঃ</a:t>
            </a:r>
            <a:endParaRPr lang="bn-IN" sz="40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এই কোষ গুলো সংবেদী কোষ থেকে উদ্দীপনা গ্রহন করে এবং সেই অনুযায়ী সাড়া প্রদান করে। </a:t>
            </a:r>
          </a:p>
        </p:txBody>
      </p:sp>
    </p:spTree>
    <p:extLst>
      <p:ext uri="{BB962C8B-B14F-4D97-AF65-F5344CB8AC3E}">
        <p14:creationId xmlns:p14="http://schemas.microsoft.com/office/powerpoint/2010/main" val="191052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9" grpId="0"/>
      <p:bldP spid="9" grpId="1"/>
      <p:bldP spid="10" grpId="0"/>
      <p:bldP spid="10" grpId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 t="26841" r="59423" b="15887"/>
          <a:stretch/>
        </p:blipFill>
        <p:spPr bwMode="auto">
          <a:xfrm>
            <a:off x="1143000" y="609600"/>
            <a:ext cx="6781800" cy="513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43200" y="-2208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গ্রন্থি কোষ</a:t>
            </a:r>
            <a:endParaRPr lang="en-US" sz="40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191000" y="3684571"/>
            <a:ext cx="593088" cy="56122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342959" y="4828487"/>
            <a:ext cx="703651" cy="636508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291104" y="3964818"/>
            <a:ext cx="576296" cy="585777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214209" y="4580298"/>
            <a:ext cx="576297" cy="503697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212310" y="4245795"/>
            <a:ext cx="588290" cy="571037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214209" y="3483795"/>
            <a:ext cx="424064" cy="45132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6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36174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যে সব পেশী আবরনী কোষ রূপান্তরিত হয়ে ক্ষরণকারী কোষে পরিনত হয় তাদেরকে গ্রন্থি </a:t>
            </a:r>
            <a:r>
              <a:rPr lang="bn-BD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কোষ</a:t>
            </a:r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বলে।</a:t>
            </a:r>
          </a:p>
          <a:p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হাইড্রার পাদচাকতি ও হাইপোস্টোম অংশে গ্রন্থি কোষ দেখা যায়।</a:t>
            </a:r>
          </a:p>
          <a:p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এরা কনিক্যাল আকৃতির।</a:t>
            </a:r>
          </a:p>
          <a:p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এদের সাইটোপ্লাজম মিউকাস বস্তু সমৃদ্ধ।</a:t>
            </a:r>
          </a:p>
        </p:txBody>
      </p:sp>
    </p:spTree>
    <p:extLst>
      <p:ext uri="{BB962C8B-B14F-4D97-AF65-F5344CB8AC3E}">
        <p14:creationId xmlns:p14="http://schemas.microsoft.com/office/powerpoint/2010/main" val="319278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498" y="1295400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কাজঃ</a:t>
            </a:r>
          </a:p>
          <a:p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আঠালো বস্তু নিঃসরনের মাধ্যমে হাইড্রার দেহকে আটকিয়ে রাখে।</a:t>
            </a:r>
          </a:p>
          <a:p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বুদবুদ সৃষ্টির মাধ্যমে হাইড্রাকে ভাসতে সাহায্য করে।</a:t>
            </a:r>
          </a:p>
          <a:p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হাইপোস্টোমে অবস্থিত গ্রন্থিকোষ সমূহ  খাদ্য গলাধঃকরনে সহায়তা করে।</a:t>
            </a:r>
          </a:p>
          <a:p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পিচ্ছিল বা গ্লাই</a:t>
            </a:r>
            <a:r>
              <a:rPr lang="bn-BD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ডিং</a:t>
            </a:r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চলনে সহায়তা করে।</a:t>
            </a:r>
          </a:p>
        </p:txBody>
      </p:sp>
    </p:spTree>
    <p:extLst>
      <p:ext uri="{BB962C8B-B14F-4D97-AF65-F5344CB8AC3E}">
        <p14:creationId xmlns:p14="http://schemas.microsoft.com/office/powerpoint/2010/main" val="123561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1719858"/>
            <a:ext cx="52578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জয় প্রকাশ দে</a:t>
            </a:r>
          </a:p>
          <a:p>
            <a:pPr algn="ctr"/>
            <a:r>
              <a:rPr lang="bn-I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সহকারী অধ্যাপক</a:t>
            </a:r>
          </a:p>
          <a:p>
            <a:pPr algn="ctr"/>
            <a:r>
              <a:rPr lang="bn-I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প্রাণিবিদ্যা বিভাগ</a:t>
            </a:r>
          </a:p>
          <a:p>
            <a:pPr algn="ctr"/>
            <a:r>
              <a:rPr lang="bn-I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বাকলিয়া সরকারি কলেজ, চট্টগ্রাম। 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59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2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29399" y="5534563"/>
            <a:ext cx="2561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শুক্রানু সৃষ্টি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58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867400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ডিম্বানু সৃষ্টি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80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36174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জনন কোষঃ</a:t>
            </a:r>
          </a:p>
          <a:p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প্রজনন ঋতুতে হাইড্রার  ইন্টারস্টিশিয়াল কোষগুলো বিভাজিত হয়ে জনন কোষ তৈরী করে।</a:t>
            </a:r>
          </a:p>
          <a:p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এই সময় শুক্রাশয়ে শুক্রাণু এবং ডিম্বাশয়ে ডিম্বানু তৈরী হয়।</a:t>
            </a:r>
          </a:p>
          <a:p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কাজঃ</a:t>
            </a:r>
          </a:p>
          <a:p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যৌন জনন প্রক্রিয়া সম্পন্ন করে। </a:t>
            </a:r>
          </a:p>
        </p:txBody>
      </p:sp>
    </p:spTree>
    <p:extLst>
      <p:ext uri="{BB962C8B-B14F-4D97-AF65-F5344CB8AC3E}">
        <p14:creationId xmlns:p14="http://schemas.microsoft.com/office/powerpoint/2010/main" val="43978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" r="1973"/>
          <a:stretch/>
        </p:blipFill>
        <p:spPr>
          <a:xfrm>
            <a:off x="152400" y="914400"/>
            <a:ext cx="4953000" cy="50782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57400" y="228600"/>
            <a:ext cx="502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নিডোব্লাস্ট বা নিডোসাইট কোষ </a:t>
            </a:r>
            <a:endParaRPr lang="en-US" sz="40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05400" y="1066800"/>
            <a:ext cx="4038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Cnidaria </a:t>
            </a:r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পর্বের সকল প্রাণীর এপিডার্মিসের পেশী আবরণী কোষ সমূহের মধ্যবর্তী স্থান অথবা অভ্যন্তরে যেসব বিশেষায়িত কোষ থাকে তাদের নিডোব্লাস্ট কোষ বলে। </a:t>
            </a:r>
            <a:endParaRPr lang="bn-BD" sz="40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0" y="191869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36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এগুলো কোন কোষ ? </a:t>
            </a:r>
            <a:endParaRPr lang="bn-BD" sz="36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0625" y="1828800"/>
            <a:ext cx="4114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Hydra</a:t>
            </a:r>
            <a:r>
              <a:rPr lang="en-US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এর দেহের পাদচাকতি ব্যতীত দেহের সর্বত্র এসব কোষ ছড়ানো থাকে। তবে </a:t>
            </a:r>
            <a:r>
              <a:rPr lang="bn-IN" sz="40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কর্ষিকাতে এদের সংখ্যা সর্বাধিক।</a:t>
            </a:r>
            <a:endParaRPr lang="bn-BD" sz="40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76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612844"/>
            <a:ext cx="457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একটি </a:t>
            </a:r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আদর্শ নিডোব্লাস্ট কোষ, ডিম্বাকার, গোলাকার বা লাটিম আকৃতির।</a:t>
            </a:r>
          </a:p>
          <a:p>
            <a:pPr algn="ctr"/>
            <a:r>
              <a:rPr lang="bn-IN" sz="40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এদের একপ্রান্ত মুক্ত ও অন্যপ্রান্ত মেসোগ্লিয়া সংলগ্ন। </a:t>
            </a:r>
          </a:p>
          <a:p>
            <a:pPr algn="ctr"/>
            <a:r>
              <a:rPr lang="bn-IN" sz="40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কোষগুলোর মেসোগ্লিয়া সংলগ্ন অংশটি সরু, মধ্য অংশটি চওড়া এবং মুক্ত অংশটি ক্রমশ সরু।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39" l="0" r="100000">
                        <a14:foregroundMark x1="41000" y1="26142" x2="41000" y2="26142"/>
                        <a14:foregroundMark x1="53000" y1="28173" x2="53000" y2="28173"/>
                        <a14:foregroundMark x1="53400" y1="35787" x2="53400" y2="35787"/>
                        <a14:foregroundMark x1="44000" y1="29188" x2="44000" y2="29188"/>
                        <a14:foregroundMark x1="36600" y1="26650" x2="36600" y2="26650"/>
                        <a14:foregroundMark x1="27600" y1="19036" x2="27600" y2="19036"/>
                        <a14:foregroundMark x1="32600" y1="12183" x2="32600" y2="12183"/>
                        <a14:foregroundMark x1="34400" y1="7107" x2="34400" y2="7107"/>
                        <a14:foregroundMark x1="33200" y1="28173" x2="33200" y2="28173"/>
                        <a14:foregroundMark x1="40200" y1="27411" x2="40200" y2="27411"/>
                        <a14:foregroundMark x1="46800" y1="25381" x2="46800" y2="253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39" r="29591"/>
          <a:stretch/>
        </p:blipFill>
        <p:spPr>
          <a:xfrm>
            <a:off x="152400" y="609600"/>
            <a:ext cx="3657600" cy="57340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24400" y="2209800"/>
            <a:ext cx="42232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শিকার </a:t>
            </a:r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ধরা, আত্মরক্ষা, </a:t>
            </a:r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শিকার বা কোন বস্তুকে জড়িয়ে ধরার </a:t>
            </a:r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কাজে </a:t>
            </a:r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ব্যবহৃত হয়।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2482329" y="54114"/>
            <a:ext cx="4223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কোষটি দেখতে কি রকম?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2845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" grpId="1" build="allAtOnce"/>
      <p:bldP spid="7" grpId="0"/>
      <p:bldP spid="8" grpId="0"/>
      <p:bldP spid="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7010" y="0"/>
            <a:ext cx="60099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নীচের প্রশ্নগুলো উত্তর দেওয়া যাক...।।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1338583" y="663714"/>
            <a:ext cx="64668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খাদ্য গ্রহনে সহায়তা কারী কোষ কোনটি?</a:t>
            </a:r>
          </a:p>
        </p:txBody>
      </p:sp>
      <p:sp>
        <p:nvSpPr>
          <p:cNvPr id="4" name="Rectangle 3"/>
          <p:cNvSpPr/>
          <p:nvPr/>
        </p:nvSpPr>
        <p:spPr>
          <a:xfrm>
            <a:off x="219774" y="3973102"/>
            <a:ext cx="14943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NikoshBAN" pitchFamily="2" charset="0"/>
              </a:rPr>
              <a:t>ক)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i,ii</a:t>
            </a:r>
            <a:r>
              <a:rPr lang="bn-IN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NikoshBAN" pitchFamily="2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6483" y="4702314"/>
            <a:ext cx="82189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হাইড্রার জননকোষ গুলো তৈরী হয় যে কোষ থেকে - 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152400" y="1216256"/>
            <a:ext cx="27334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bn-IN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NikoshBAN" pitchFamily="2" charset="0"/>
              </a:rPr>
              <a:t>সংবেদী কোষ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2869" y="3240110"/>
            <a:ext cx="25525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কোনটি সঠিক? 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52399" y="1925764"/>
            <a:ext cx="23134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ii) </a:t>
            </a:r>
            <a:r>
              <a:rPr lang="bn-IN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NikoshBAN" pitchFamily="2" charset="0"/>
              </a:rPr>
              <a:t>গ্রন্থি কোষ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399" y="2628887"/>
            <a:ext cx="24817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iii) </a:t>
            </a:r>
            <a:r>
              <a:rPr lang="bn-IN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NikoshBAN" pitchFamily="2" charset="0"/>
              </a:rPr>
              <a:t>স্নায়ু কোষ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82238" y="4006439"/>
            <a:ext cx="16642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NikoshBAN" pitchFamily="2" charset="0"/>
              </a:rPr>
              <a:t>গ)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ii,iii</a:t>
            </a:r>
            <a:r>
              <a:rPr lang="bn-IN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NikoshBAN" pitchFamily="2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96504" y="3995326"/>
            <a:ext cx="15376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NikoshBAN" pitchFamily="2" charset="0"/>
              </a:rPr>
              <a:t>খ)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,iii</a:t>
            </a:r>
            <a:r>
              <a:rPr lang="bn-IN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NikoshBAN" pitchFamily="2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63849" y="3984214"/>
            <a:ext cx="20649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NikoshBAN" pitchFamily="2" charset="0"/>
              </a:rPr>
              <a:t>ঘ)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i,ii,iii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n-IN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NikoshBAN" pitchFamily="2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ultiply 12"/>
          <p:cNvSpPr/>
          <p:nvPr/>
        </p:nvSpPr>
        <p:spPr>
          <a:xfrm>
            <a:off x="1282104" y="3852710"/>
            <a:ext cx="914400" cy="914400"/>
          </a:xfrm>
          <a:prstGeom prst="mathMultiply">
            <a:avLst>
              <a:gd name="adj1" fmla="val 1258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y 13"/>
          <p:cNvSpPr/>
          <p:nvPr/>
        </p:nvSpPr>
        <p:spPr>
          <a:xfrm>
            <a:off x="3338857" y="3852710"/>
            <a:ext cx="914400" cy="914400"/>
          </a:xfrm>
          <a:prstGeom prst="mathMultiply">
            <a:avLst>
              <a:gd name="adj1" fmla="val 1258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4"/>
          <p:cNvSpPr/>
          <p:nvPr/>
        </p:nvSpPr>
        <p:spPr>
          <a:xfrm>
            <a:off x="5606422" y="3903182"/>
            <a:ext cx="914400" cy="914400"/>
          </a:xfrm>
          <a:prstGeom prst="mathMultiply">
            <a:avLst>
              <a:gd name="adj1" fmla="val 1258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-Shape 15"/>
          <p:cNvSpPr/>
          <p:nvPr/>
        </p:nvSpPr>
        <p:spPr>
          <a:xfrm rot="2416550" flipH="1">
            <a:off x="8484996" y="3819647"/>
            <a:ext cx="428676" cy="914400"/>
          </a:xfrm>
          <a:prstGeom prst="corner">
            <a:avLst>
              <a:gd name="adj1" fmla="val 21691"/>
              <a:gd name="adj2" fmla="val 3540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214477" y="5350430"/>
            <a:ext cx="29450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খ) সংবেদী কোষ </a:t>
            </a:r>
            <a:endParaRPr lang="en-US" sz="4000" dirty="0"/>
          </a:p>
        </p:txBody>
      </p:sp>
      <p:sp>
        <p:nvSpPr>
          <p:cNvPr id="18" name="Rectangle 17"/>
          <p:cNvSpPr/>
          <p:nvPr/>
        </p:nvSpPr>
        <p:spPr>
          <a:xfrm>
            <a:off x="152400" y="5410200"/>
            <a:ext cx="38892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ক) পেশী আবরণী কোষ </a:t>
            </a:r>
            <a:endParaRPr lang="en-US" sz="4000" dirty="0"/>
          </a:p>
        </p:txBody>
      </p:sp>
      <p:sp>
        <p:nvSpPr>
          <p:cNvPr id="19" name="Rectangle 18"/>
          <p:cNvSpPr/>
          <p:nvPr/>
        </p:nvSpPr>
        <p:spPr>
          <a:xfrm>
            <a:off x="209531" y="6075867"/>
            <a:ext cx="41368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গ) ইন্টারস্টিশিয়াল কোষ </a:t>
            </a:r>
            <a:endParaRPr lang="en-US" sz="4000" dirty="0"/>
          </a:p>
        </p:txBody>
      </p:sp>
      <p:sp>
        <p:nvSpPr>
          <p:cNvPr id="20" name="Rectangle 19"/>
          <p:cNvSpPr/>
          <p:nvPr/>
        </p:nvSpPr>
        <p:spPr>
          <a:xfrm>
            <a:off x="6172200" y="6077641"/>
            <a:ext cx="23455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ঘ) গ্রন্থি কোষ </a:t>
            </a:r>
            <a:endParaRPr lang="en-US" sz="4000" dirty="0"/>
          </a:p>
        </p:txBody>
      </p:sp>
      <p:sp>
        <p:nvSpPr>
          <p:cNvPr id="21" name="Multiply 20"/>
          <p:cNvSpPr/>
          <p:nvPr/>
        </p:nvSpPr>
        <p:spPr>
          <a:xfrm>
            <a:off x="3567862" y="5274051"/>
            <a:ext cx="914400" cy="914400"/>
          </a:xfrm>
          <a:prstGeom prst="mathMultiply">
            <a:avLst>
              <a:gd name="adj1" fmla="val 1258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y 21"/>
          <p:cNvSpPr/>
          <p:nvPr/>
        </p:nvSpPr>
        <p:spPr>
          <a:xfrm>
            <a:off x="8176529" y="5191298"/>
            <a:ext cx="914400" cy="914400"/>
          </a:xfrm>
          <a:prstGeom prst="mathMultiply">
            <a:avLst>
              <a:gd name="adj1" fmla="val 1258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y 22"/>
          <p:cNvSpPr/>
          <p:nvPr/>
        </p:nvSpPr>
        <p:spPr>
          <a:xfrm>
            <a:off x="8140805" y="5974384"/>
            <a:ext cx="914400" cy="914400"/>
          </a:xfrm>
          <a:prstGeom prst="mathMultiply">
            <a:avLst>
              <a:gd name="adj1" fmla="val 1258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-Shape 23"/>
          <p:cNvSpPr/>
          <p:nvPr/>
        </p:nvSpPr>
        <p:spPr>
          <a:xfrm rot="2416550" flipH="1">
            <a:off x="4054755" y="5837220"/>
            <a:ext cx="428676" cy="914400"/>
          </a:xfrm>
          <a:prstGeom prst="corner">
            <a:avLst>
              <a:gd name="adj1" fmla="val 21691"/>
              <a:gd name="adj2" fmla="val 3540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ultiply 24"/>
          <p:cNvSpPr/>
          <p:nvPr/>
        </p:nvSpPr>
        <p:spPr>
          <a:xfrm>
            <a:off x="3611870" y="7914499"/>
            <a:ext cx="914400" cy="914400"/>
          </a:xfrm>
          <a:prstGeom prst="mathMultiply">
            <a:avLst>
              <a:gd name="adj1" fmla="val 1258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1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84389" y="228600"/>
            <a:ext cx="19752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বাড়ীর কাজ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6" y="1600200"/>
            <a:ext cx="9035143" cy="228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57200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উদ্দীপকে উল্লেখিত প্রক্রিয়াটি সম্পাদনে </a:t>
            </a:r>
          </a:p>
          <a:p>
            <a:pPr algn="ctr"/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হাইড্রার এপিডার্মিসের কোষ সমূহের ভুমিকা রয়েছে - ব্যাখ্যা কর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7666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745" y="511398"/>
            <a:ext cx="9006509" cy="5835203"/>
            <a:chOff x="83654" y="587598"/>
            <a:chExt cx="9006509" cy="583520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654" y="587598"/>
              <a:ext cx="9006509" cy="583520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133600" y="2590800"/>
              <a:ext cx="4953000" cy="186204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bn-IN" sz="115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ধন্যবাদ </a:t>
              </a:r>
              <a:endParaRPr lang="en-US" sz="115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378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2438400"/>
            <a:ext cx="5943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5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জীববিদ্যা ২য় পত্র</a:t>
            </a:r>
          </a:p>
          <a:p>
            <a:pPr algn="ctr"/>
            <a:r>
              <a:rPr lang="bn-IN" sz="5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২য় অধ্যায় </a:t>
            </a:r>
          </a:p>
          <a:p>
            <a:pPr algn="ctr"/>
            <a:r>
              <a:rPr lang="bn-IN" sz="5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প্রাণি পরিচিতি </a:t>
            </a:r>
          </a:p>
          <a:p>
            <a:pPr algn="ctr"/>
            <a:r>
              <a:rPr lang="bn-IN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হাইড্রা 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14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9" t="5797" r="20337" b="10145"/>
          <a:stretch/>
        </p:blipFill>
        <p:spPr>
          <a:xfrm>
            <a:off x="1943100" y="753980"/>
            <a:ext cx="5257800" cy="5350040"/>
          </a:xfrm>
          <a:prstGeom prst="ellipse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0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হাইড্রার প্রস্থচ্ছেদ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9800" y="-802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এতে কয়টি স্তর রয়েছে?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1800" y="15610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দুইটি  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62786" y="1219200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এপিডার্মিস   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0" y="4800600"/>
            <a:ext cx="2262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গ্যাস্ট্রোডার্মিস  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172200" y="1571625"/>
            <a:ext cx="102870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572001" y="5105400"/>
            <a:ext cx="2362199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85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529" t="84404" r="22668"/>
          <a:stretch/>
        </p:blipFill>
        <p:spPr>
          <a:xfrm rot="10800000">
            <a:off x="0" y="2245654"/>
            <a:ext cx="9144000" cy="2859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4572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যে কোষগুলো দেখা যাচ্ছে </a:t>
            </a:r>
            <a:r>
              <a:rPr lang="bn-I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এগুলো </a:t>
            </a:r>
            <a:r>
              <a:rPr lang="bn-I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 </a:t>
            </a:r>
            <a:r>
              <a:rPr lang="bn-I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স্তরের? 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57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762000"/>
            <a:ext cx="701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হাইড্রার </a:t>
            </a:r>
            <a:r>
              <a:rPr lang="bn-IN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বহিঃত্বক বা এপিডার্মিসের কোষ সমূহ 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1243"/>
          <a:stretch/>
        </p:blipFill>
        <p:spPr>
          <a:xfrm>
            <a:off x="0" y="2475460"/>
            <a:ext cx="9144000" cy="346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9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676400"/>
            <a:ext cx="9144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শিখন ফল</a:t>
            </a:r>
          </a:p>
          <a:p>
            <a:pPr algn="ctr"/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এই পাঠ শেষে শিক্ষার্থীরা-</a:t>
            </a:r>
          </a:p>
          <a:p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১। হাইড্রার বহিঃত্বকের কি কি কোষ পাওয়া যায় তা বলতে পারবে।</a:t>
            </a:r>
          </a:p>
          <a:p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২। বিভিন্ন কোষের কাজ বর্ণনা করতে পারবে।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47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12845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6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হাইড্রার </a:t>
            </a:r>
            <a:r>
              <a:rPr lang="bn-IN" sz="6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বহিঃত্বক </a:t>
            </a:r>
            <a:r>
              <a:rPr lang="bn-IN" sz="6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বা এপিডার্মিসে নিম্নোক্ত কোষগুলো পাওয়া যায়-</a:t>
            </a:r>
          </a:p>
          <a:p>
            <a:r>
              <a:rPr lang="bn-IN" sz="6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১। পেশী আবরনী কোষ</a:t>
            </a:r>
          </a:p>
          <a:p>
            <a:r>
              <a:rPr lang="bn-IN" sz="6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২। ইন্টারস্টিশিয়াল কোষ</a:t>
            </a:r>
          </a:p>
          <a:p>
            <a:r>
              <a:rPr lang="bn-IN" sz="6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৩। সংবেদী কোষ</a:t>
            </a:r>
          </a:p>
          <a:p>
            <a:r>
              <a:rPr lang="bn-IN" sz="6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৪। স্নায়ু কোষ</a:t>
            </a:r>
          </a:p>
        </p:txBody>
      </p:sp>
      <p:sp>
        <p:nvSpPr>
          <p:cNvPr id="3" name="Rectangle 2"/>
          <p:cNvSpPr/>
          <p:nvPr/>
        </p:nvSpPr>
        <p:spPr>
          <a:xfrm>
            <a:off x="-19797" y="2514600"/>
            <a:ext cx="36773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6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৫। গ্রন্থি </a:t>
            </a:r>
            <a:r>
              <a:rPr lang="bn-IN" sz="6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কোষ </a:t>
            </a:r>
            <a:endParaRPr lang="bn-IN" sz="60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398" y="3633826"/>
            <a:ext cx="35670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IN" sz="6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৬। জনন কোষ</a:t>
            </a:r>
          </a:p>
        </p:txBody>
      </p:sp>
      <p:sp>
        <p:nvSpPr>
          <p:cNvPr id="5" name="Rectangle 4"/>
          <p:cNvSpPr/>
          <p:nvPr/>
        </p:nvSpPr>
        <p:spPr>
          <a:xfrm>
            <a:off x="-14990" y="4753052"/>
            <a:ext cx="48654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IN" sz="6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৭। নিডোব্লাস্ট কোষ </a:t>
            </a:r>
            <a:endParaRPr lang="bn-IN" sz="60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14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41084" y="130314"/>
            <a:ext cx="33073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পেশী আবরণী কোষ 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5468708" y="1401573"/>
            <a:ext cx="36752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মিউকাস নিঃসরণকারী </a:t>
            </a:r>
          </a:p>
          <a:p>
            <a:pPr algn="ctr"/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পদার্থ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7218473" y="3001014"/>
            <a:ext cx="19255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নিউক্লিয়াস 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6542005" y="5114803"/>
            <a:ext cx="26019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মায়োনিম সূত্রক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6809707" y="4211345"/>
            <a:ext cx="23342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সাইটোপ্লাজম 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5976145" y="771628"/>
            <a:ext cx="31678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কিউটিকল আবরণী </a:t>
            </a:r>
            <a:endParaRPr lang="en-US" sz="4000" dirty="0"/>
          </a:p>
        </p:txBody>
      </p:sp>
      <p:sp>
        <p:nvSpPr>
          <p:cNvPr id="13" name="Rectangle 12"/>
          <p:cNvSpPr/>
          <p:nvPr/>
        </p:nvSpPr>
        <p:spPr>
          <a:xfrm>
            <a:off x="2590800" y="1780521"/>
            <a:ext cx="350284" cy="886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81000" y="1066800"/>
            <a:ext cx="4562475" cy="5257800"/>
            <a:chOff x="381000" y="1066800"/>
            <a:chExt cx="4562475" cy="5257800"/>
          </a:xfrm>
        </p:grpSpPr>
        <p:grpSp>
          <p:nvGrpSpPr>
            <p:cNvPr id="3" name="Group 2"/>
            <p:cNvGrpSpPr/>
            <p:nvPr/>
          </p:nvGrpSpPr>
          <p:grpSpPr>
            <a:xfrm>
              <a:off x="381000" y="1066800"/>
              <a:ext cx="4537088" cy="5257800"/>
              <a:chOff x="381000" y="1066800"/>
              <a:chExt cx="4537088" cy="52578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39016" b="99473" l="7600" r="24867"/>
                        </a14:imgEffect>
                      </a14:imgLayer>
                    </a14:imgProps>
                  </a:ext>
                </a:extLst>
              </a:blip>
              <a:srcRect l="9587" t="39017" r="74998" b="13892"/>
              <a:stretch/>
            </p:blipFill>
            <p:spPr>
              <a:xfrm>
                <a:off x="381000" y="1066800"/>
                <a:ext cx="4537088" cy="5257800"/>
              </a:xfrm>
              <a:prstGeom prst="rect">
                <a:avLst/>
              </a:prstGeom>
            </p:spPr>
          </p:pic>
          <p:sp>
            <p:nvSpPr>
              <p:cNvPr id="11" name="Freeform 10"/>
              <p:cNvSpPr/>
              <p:nvPr/>
            </p:nvSpPr>
            <p:spPr>
              <a:xfrm>
                <a:off x="533400" y="1085850"/>
                <a:ext cx="4381807" cy="1200150"/>
              </a:xfrm>
              <a:custGeom>
                <a:avLst/>
                <a:gdLst>
                  <a:gd name="connsiteX0" fmla="*/ 0 w 4315132"/>
                  <a:gd name="connsiteY0" fmla="*/ 1000125 h 1057275"/>
                  <a:gd name="connsiteX1" fmla="*/ 42863 w 4315132"/>
                  <a:gd name="connsiteY1" fmla="*/ 928688 h 1057275"/>
                  <a:gd name="connsiteX2" fmla="*/ 128588 w 4315132"/>
                  <a:gd name="connsiteY2" fmla="*/ 828675 h 1057275"/>
                  <a:gd name="connsiteX3" fmla="*/ 171450 w 4315132"/>
                  <a:gd name="connsiteY3" fmla="*/ 800100 h 1057275"/>
                  <a:gd name="connsiteX4" fmla="*/ 200025 w 4315132"/>
                  <a:gd name="connsiteY4" fmla="*/ 757238 h 1057275"/>
                  <a:gd name="connsiteX5" fmla="*/ 242888 w 4315132"/>
                  <a:gd name="connsiteY5" fmla="*/ 728663 h 1057275"/>
                  <a:gd name="connsiteX6" fmla="*/ 300038 w 4315132"/>
                  <a:gd name="connsiteY6" fmla="*/ 685800 h 1057275"/>
                  <a:gd name="connsiteX7" fmla="*/ 342900 w 4315132"/>
                  <a:gd name="connsiteY7" fmla="*/ 657225 h 1057275"/>
                  <a:gd name="connsiteX8" fmla="*/ 385763 w 4315132"/>
                  <a:gd name="connsiteY8" fmla="*/ 614363 h 1057275"/>
                  <a:gd name="connsiteX9" fmla="*/ 471488 w 4315132"/>
                  <a:gd name="connsiteY9" fmla="*/ 557213 h 1057275"/>
                  <a:gd name="connsiteX10" fmla="*/ 585788 w 4315132"/>
                  <a:gd name="connsiteY10" fmla="*/ 485775 h 1057275"/>
                  <a:gd name="connsiteX11" fmla="*/ 628650 w 4315132"/>
                  <a:gd name="connsiteY11" fmla="*/ 471488 h 1057275"/>
                  <a:gd name="connsiteX12" fmla="*/ 671513 w 4315132"/>
                  <a:gd name="connsiteY12" fmla="*/ 442913 h 1057275"/>
                  <a:gd name="connsiteX13" fmla="*/ 714375 w 4315132"/>
                  <a:gd name="connsiteY13" fmla="*/ 428625 h 1057275"/>
                  <a:gd name="connsiteX14" fmla="*/ 757238 w 4315132"/>
                  <a:gd name="connsiteY14" fmla="*/ 385763 h 1057275"/>
                  <a:gd name="connsiteX15" fmla="*/ 842963 w 4315132"/>
                  <a:gd name="connsiteY15" fmla="*/ 342900 h 1057275"/>
                  <a:gd name="connsiteX16" fmla="*/ 928688 w 4315132"/>
                  <a:gd name="connsiteY16" fmla="*/ 300038 h 1057275"/>
                  <a:gd name="connsiteX17" fmla="*/ 1014413 w 4315132"/>
                  <a:gd name="connsiteY17" fmla="*/ 228600 h 1057275"/>
                  <a:gd name="connsiteX18" fmla="*/ 1057275 w 4315132"/>
                  <a:gd name="connsiteY18" fmla="*/ 214313 h 1057275"/>
                  <a:gd name="connsiteX19" fmla="*/ 1185863 w 4315132"/>
                  <a:gd name="connsiteY19" fmla="*/ 171450 h 1057275"/>
                  <a:gd name="connsiteX20" fmla="*/ 1271588 w 4315132"/>
                  <a:gd name="connsiteY20" fmla="*/ 142875 h 1057275"/>
                  <a:gd name="connsiteX21" fmla="*/ 1385888 w 4315132"/>
                  <a:gd name="connsiteY21" fmla="*/ 114300 h 1057275"/>
                  <a:gd name="connsiteX22" fmla="*/ 1471613 w 4315132"/>
                  <a:gd name="connsiteY22" fmla="*/ 85725 h 1057275"/>
                  <a:gd name="connsiteX23" fmla="*/ 1514475 w 4315132"/>
                  <a:gd name="connsiteY23" fmla="*/ 57150 h 1057275"/>
                  <a:gd name="connsiteX24" fmla="*/ 1685925 w 4315132"/>
                  <a:gd name="connsiteY24" fmla="*/ 28575 h 1057275"/>
                  <a:gd name="connsiteX25" fmla="*/ 1828800 w 4315132"/>
                  <a:gd name="connsiteY25" fmla="*/ 0 h 1057275"/>
                  <a:gd name="connsiteX26" fmla="*/ 2557463 w 4315132"/>
                  <a:gd name="connsiteY26" fmla="*/ 28575 h 1057275"/>
                  <a:gd name="connsiteX27" fmla="*/ 2600325 w 4315132"/>
                  <a:gd name="connsiteY27" fmla="*/ 42863 h 1057275"/>
                  <a:gd name="connsiteX28" fmla="*/ 2657475 w 4315132"/>
                  <a:gd name="connsiteY28" fmla="*/ 57150 h 1057275"/>
                  <a:gd name="connsiteX29" fmla="*/ 2771775 w 4315132"/>
                  <a:gd name="connsiteY29" fmla="*/ 71438 h 1057275"/>
                  <a:gd name="connsiteX30" fmla="*/ 3014663 w 4315132"/>
                  <a:gd name="connsiteY30" fmla="*/ 114300 h 1057275"/>
                  <a:gd name="connsiteX31" fmla="*/ 3057525 w 4315132"/>
                  <a:gd name="connsiteY31" fmla="*/ 128588 h 1057275"/>
                  <a:gd name="connsiteX32" fmla="*/ 3200400 w 4315132"/>
                  <a:gd name="connsiteY32" fmla="*/ 171450 h 1057275"/>
                  <a:gd name="connsiteX33" fmla="*/ 3300413 w 4315132"/>
                  <a:gd name="connsiteY33" fmla="*/ 228600 h 1057275"/>
                  <a:gd name="connsiteX34" fmla="*/ 3357563 w 4315132"/>
                  <a:gd name="connsiteY34" fmla="*/ 257175 h 1057275"/>
                  <a:gd name="connsiteX35" fmla="*/ 3400425 w 4315132"/>
                  <a:gd name="connsiteY35" fmla="*/ 271463 h 1057275"/>
                  <a:gd name="connsiteX36" fmla="*/ 3486150 w 4315132"/>
                  <a:gd name="connsiteY36" fmla="*/ 314325 h 1057275"/>
                  <a:gd name="connsiteX37" fmla="*/ 3529013 w 4315132"/>
                  <a:gd name="connsiteY37" fmla="*/ 357188 h 1057275"/>
                  <a:gd name="connsiteX38" fmla="*/ 3614738 w 4315132"/>
                  <a:gd name="connsiteY38" fmla="*/ 400050 h 1057275"/>
                  <a:gd name="connsiteX39" fmla="*/ 3757613 w 4315132"/>
                  <a:gd name="connsiteY39" fmla="*/ 528638 h 1057275"/>
                  <a:gd name="connsiteX40" fmla="*/ 3800475 w 4315132"/>
                  <a:gd name="connsiteY40" fmla="*/ 542925 h 1057275"/>
                  <a:gd name="connsiteX41" fmla="*/ 3843338 w 4315132"/>
                  <a:gd name="connsiteY41" fmla="*/ 571500 h 1057275"/>
                  <a:gd name="connsiteX42" fmla="*/ 3886200 w 4315132"/>
                  <a:gd name="connsiteY42" fmla="*/ 585788 h 1057275"/>
                  <a:gd name="connsiteX43" fmla="*/ 3914775 w 4315132"/>
                  <a:gd name="connsiteY43" fmla="*/ 628650 h 1057275"/>
                  <a:gd name="connsiteX44" fmla="*/ 4000500 w 4315132"/>
                  <a:gd name="connsiteY44" fmla="*/ 657225 h 1057275"/>
                  <a:gd name="connsiteX45" fmla="*/ 4086225 w 4315132"/>
                  <a:gd name="connsiteY45" fmla="*/ 728663 h 1057275"/>
                  <a:gd name="connsiteX46" fmla="*/ 4171950 w 4315132"/>
                  <a:gd name="connsiteY46" fmla="*/ 800100 h 1057275"/>
                  <a:gd name="connsiteX47" fmla="*/ 4200525 w 4315132"/>
                  <a:gd name="connsiteY47" fmla="*/ 857250 h 1057275"/>
                  <a:gd name="connsiteX48" fmla="*/ 4257675 w 4315132"/>
                  <a:gd name="connsiteY48" fmla="*/ 942975 h 1057275"/>
                  <a:gd name="connsiteX49" fmla="*/ 4271963 w 4315132"/>
                  <a:gd name="connsiteY49" fmla="*/ 985838 h 1057275"/>
                  <a:gd name="connsiteX50" fmla="*/ 4314825 w 4315132"/>
                  <a:gd name="connsiteY50" fmla="*/ 1057275 h 1057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4315132" h="1057275">
                    <a:moveTo>
                      <a:pt x="0" y="1000125"/>
                    </a:moveTo>
                    <a:cubicBezTo>
                      <a:pt x="14288" y="976313"/>
                      <a:pt x="27459" y="951794"/>
                      <a:pt x="42863" y="928688"/>
                    </a:cubicBezTo>
                    <a:cubicBezTo>
                      <a:pt x="66515" y="893211"/>
                      <a:pt x="95475" y="856269"/>
                      <a:pt x="128588" y="828675"/>
                    </a:cubicBezTo>
                    <a:cubicBezTo>
                      <a:pt x="141779" y="817682"/>
                      <a:pt x="157163" y="809625"/>
                      <a:pt x="171450" y="800100"/>
                    </a:cubicBezTo>
                    <a:cubicBezTo>
                      <a:pt x="180975" y="785813"/>
                      <a:pt x="187883" y="769380"/>
                      <a:pt x="200025" y="757238"/>
                    </a:cubicBezTo>
                    <a:cubicBezTo>
                      <a:pt x="212167" y="745096"/>
                      <a:pt x="228915" y="738644"/>
                      <a:pt x="242888" y="728663"/>
                    </a:cubicBezTo>
                    <a:cubicBezTo>
                      <a:pt x="262265" y="714822"/>
                      <a:pt x="280661" y="699641"/>
                      <a:pt x="300038" y="685800"/>
                    </a:cubicBezTo>
                    <a:cubicBezTo>
                      <a:pt x="314011" y="675819"/>
                      <a:pt x="329709" y="668218"/>
                      <a:pt x="342900" y="657225"/>
                    </a:cubicBezTo>
                    <a:cubicBezTo>
                      <a:pt x="358422" y="644290"/>
                      <a:pt x="369814" y="626768"/>
                      <a:pt x="385763" y="614363"/>
                    </a:cubicBezTo>
                    <a:cubicBezTo>
                      <a:pt x="412872" y="593279"/>
                      <a:pt x="442913" y="576263"/>
                      <a:pt x="471488" y="557213"/>
                    </a:cubicBezTo>
                    <a:cubicBezTo>
                      <a:pt x="505491" y="534544"/>
                      <a:pt x="551320" y="503009"/>
                      <a:pt x="585788" y="485775"/>
                    </a:cubicBezTo>
                    <a:cubicBezTo>
                      <a:pt x="599258" y="479040"/>
                      <a:pt x="614363" y="476250"/>
                      <a:pt x="628650" y="471488"/>
                    </a:cubicBezTo>
                    <a:cubicBezTo>
                      <a:pt x="642938" y="461963"/>
                      <a:pt x="656154" y="450592"/>
                      <a:pt x="671513" y="442913"/>
                    </a:cubicBezTo>
                    <a:cubicBezTo>
                      <a:pt x="684983" y="436178"/>
                      <a:pt x="701844" y="436979"/>
                      <a:pt x="714375" y="428625"/>
                    </a:cubicBezTo>
                    <a:cubicBezTo>
                      <a:pt x="731187" y="417417"/>
                      <a:pt x="741716" y="398698"/>
                      <a:pt x="757238" y="385763"/>
                    </a:cubicBezTo>
                    <a:cubicBezTo>
                      <a:pt x="818658" y="334580"/>
                      <a:pt x="778524" y="375120"/>
                      <a:pt x="842963" y="342900"/>
                    </a:cubicBezTo>
                    <a:cubicBezTo>
                      <a:pt x="953743" y="287510"/>
                      <a:pt x="820957" y="335947"/>
                      <a:pt x="928688" y="300038"/>
                    </a:cubicBezTo>
                    <a:cubicBezTo>
                      <a:pt x="960287" y="268438"/>
                      <a:pt x="974628" y="248492"/>
                      <a:pt x="1014413" y="228600"/>
                    </a:cubicBezTo>
                    <a:cubicBezTo>
                      <a:pt x="1027883" y="221865"/>
                      <a:pt x="1042988" y="219075"/>
                      <a:pt x="1057275" y="214313"/>
                    </a:cubicBezTo>
                    <a:cubicBezTo>
                      <a:pt x="1136413" y="161555"/>
                      <a:pt x="1062668" y="202249"/>
                      <a:pt x="1185863" y="171450"/>
                    </a:cubicBezTo>
                    <a:cubicBezTo>
                      <a:pt x="1215084" y="164145"/>
                      <a:pt x="1242367" y="150180"/>
                      <a:pt x="1271588" y="142875"/>
                    </a:cubicBezTo>
                    <a:cubicBezTo>
                      <a:pt x="1309688" y="133350"/>
                      <a:pt x="1348631" y="126719"/>
                      <a:pt x="1385888" y="114300"/>
                    </a:cubicBezTo>
                    <a:cubicBezTo>
                      <a:pt x="1414463" y="104775"/>
                      <a:pt x="1446551" y="102433"/>
                      <a:pt x="1471613" y="85725"/>
                    </a:cubicBezTo>
                    <a:cubicBezTo>
                      <a:pt x="1485900" y="76200"/>
                      <a:pt x="1497883" y="61574"/>
                      <a:pt x="1514475" y="57150"/>
                    </a:cubicBezTo>
                    <a:cubicBezTo>
                      <a:pt x="1570457" y="42221"/>
                      <a:pt x="1628775" y="38100"/>
                      <a:pt x="1685925" y="28575"/>
                    </a:cubicBezTo>
                    <a:cubicBezTo>
                      <a:pt x="1791024" y="11059"/>
                      <a:pt x="1743543" y="21315"/>
                      <a:pt x="1828800" y="0"/>
                    </a:cubicBezTo>
                    <a:cubicBezTo>
                      <a:pt x="1924185" y="2806"/>
                      <a:pt x="2388894" y="11718"/>
                      <a:pt x="2557463" y="28575"/>
                    </a:cubicBezTo>
                    <a:cubicBezTo>
                      <a:pt x="2572449" y="30074"/>
                      <a:pt x="2585844" y="38726"/>
                      <a:pt x="2600325" y="42863"/>
                    </a:cubicBezTo>
                    <a:cubicBezTo>
                      <a:pt x="2619206" y="48258"/>
                      <a:pt x="2638106" y="53922"/>
                      <a:pt x="2657475" y="57150"/>
                    </a:cubicBezTo>
                    <a:cubicBezTo>
                      <a:pt x="2695349" y="63462"/>
                      <a:pt x="2734036" y="64362"/>
                      <a:pt x="2771775" y="71438"/>
                    </a:cubicBezTo>
                    <a:cubicBezTo>
                      <a:pt x="3055648" y="124665"/>
                      <a:pt x="2706773" y="80091"/>
                      <a:pt x="3014663" y="114300"/>
                    </a:cubicBezTo>
                    <a:cubicBezTo>
                      <a:pt x="3028950" y="119063"/>
                      <a:pt x="3043044" y="124451"/>
                      <a:pt x="3057525" y="128588"/>
                    </a:cubicBezTo>
                    <a:cubicBezTo>
                      <a:pt x="3105383" y="142262"/>
                      <a:pt x="3155123" y="148812"/>
                      <a:pt x="3200400" y="171450"/>
                    </a:cubicBezTo>
                    <a:cubicBezTo>
                      <a:pt x="3373101" y="257801"/>
                      <a:pt x="3159050" y="147822"/>
                      <a:pt x="3300413" y="228600"/>
                    </a:cubicBezTo>
                    <a:cubicBezTo>
                      <a:pt x="3318905" y="239167"/>
                      <a:pt x="3337987" y="248785"/>
                      <a:pt x="3357563" y="257175"/>
                    </a:cubicBezTo>
                    <a:cubicBezTo>
                      <a:pt x="3371406" y="263108"/>
                      <a:pt x="3386955" y="264728"/>
                      <a:pt x="3400425" y="271463"/>
                    </a:cubicBezTo>
                    <a:cubicBezTo>
                      <a:pt x="3511204" y="326853"/>
                      <a:pt x="3378423" y="278417"/>
                      <a:pt x="3486150" y="314325"/>
                    </a:cubicBezTo>
                    <a:cubicBezTo>
                      <a:pt x="3500438" y="328613"/>
                      <a:pt x="3512201" y="345980"/>
                      <a:pt x="3529013" y="357188"/>
                    </a:cubicBezTo>
                    <a:cubicBezTo>
                      <a:pt x="3628313" y="423388"/>
                      <a:pt x="3513568" y="310121"/>
                      <a:pt x="3614738" y="400050"/>
                    </a:cubicBezTo>
                    <a:cubicBezTo>
                      <a:pt x="3667780" y="447198"/>
                      <a:pt x="3697315" y="494182"/>
                      <a:pt x="3757613" y="528638"/>
                    </a:cubicBezTo>
                    <a:cubicBezTo>
                      <a:pt x="3770689" y="536110"/>
                      <a:pt x="3786188" y="538163"/>
                      <a:pt x="3800475" y="542925"/>
                    </a:cubicBezTo>
                    <a:cubicBezTo>
                      <a:pt x="3814763" y="552450"/>
                      <a:pt x="3827979" y="563821"/>
                      <a:pt x="3843338" y="571500"/>
                    </a:cubicBezTo>
                    <a:cubicBezTo>
                      <a:pt x="3856808" y="578235"/>
                      <a:pt x="3874440" y="576380"/>
                      <a:pt x="3886200" y="585788"/>
                    </a:cubicBezTo>
                    <a:cubicBezTo>
                      <a:pt x="3899608" y="596515"/>
                      <a:pt x="3900214" y="619549"/>
                      <a:pt x="3914775" y="628650"/>
                    </a:cubicBezTo>
                    <a:cubicBezTo>
                      <a:pt x="3940317" y="644614"/>
                      <a:pt x="4000500" y="657225"/>
                      <a:pt x="4000500" y="657225"/>
                    </a:cubicBezTo>
                    <a:cubicBezTo>
                      <a:pt x="4125717" y="782442"/>
                      <a:pt x="3966884" y="629213"/>
                      <a:pt x="4086225" y="728663"/>
                    </a:cubicBezTo>
                    <a:cubicBezTo>
                      <a:pt x="4196234" y="820336"/>
                      <a:pt x="4065532" y="729154"/>
                      <a:pt x="4171950" y="800100"/>
                    </a:cubicBezTo>
                    <a:cubicBezTo>
                      <a:pt x="4181475" y="819150"/>
                      <a:pt x="4189567" y="838987"/>
                      <a:pt x="4200525" y="857250"/>
                    </a:cubicBezTo>
                    <a:cubicBezTo>
                      <a:pt x="4218194" y="886699"/>
                      <a:pt x="4246815" y="910395"/>
                      <a:pt x="4257675" y="942975"/>
                    </a:cubicBezTo>
                    <a:cubicBezTo>
                      <a:pt x="4262438" y="957263"/>
                      <a:pt x="4263609" y="973307"/>
                      <a:pt x="4271963" y="985838"/>
                    </a:cubicBezTo>
                    <a:cubicBezTo>
                      <a:pt x="4321560" y="1060234"/>
                      <a:pt x="4314825" y="996804"/>
                      <a:pt x="4314825" y="1057275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3200400" y="2200275"/>
                <a:ext cx="228600" cy="3714750"/>
              </a:xfrm>
              <a:custGeom>
                <a:avLst/>
                <a:gdLst>
                  <a:gd name="connsiteX0" fmla="*/ 200025 w 228600"/>
                  <a:gd name="connsiteY0" fmla="*/ 0 h 3714750"/>
                  <a:gd name="connsiteX1" fmla="*/ 214313 w 228600"/>
                  <a:gd name="connsiteY1" fmla="*/ 85725 h 3714750"/>
                  <a:gd name="connsiteX2" fmla="*/ 228600 w 228600"/>
                  <a:gd name="connsiteY2" fmla="*/ 128588 h 3714750"/>
                  <a:gd name="connsiteX3" fmla="*/ 214313 w 228600"/>
                  <a:gd name="connsiteY3" fmla="*/ 1257300 h 3714750"/>
                  <a:gd name="connsiteX4" fmla="*/ 200025 w 228600"/>
                  <a:gd name="connsiteY4" fmla="*/ 1328738 h 3714750"/>
                  <a:gd name="connsiteX5" fmla="*/ 185738 w 228600"/>
                  <a:gd name="connsiteY5" fmla="*/ 1428750 h 3714750"/>
                  <a:gd name="connsiteX6" fmla="*/ 171450 w 228600"/>
                  <a:gd name="connsiteY6" fmla="*/ 1471613 h 3714750"/>
                  <a:gd name="connsiteX7" fmla="*/ 157163 w 228600"/>
                  <a:gd name="connsiteY7" fmla="*/ 1528763 h 3714750"/>
                  <a:gd name="connsiteX8" fmla="*/ 142875 w 228600"/>
                  <a:gd name="connsiteY8" fmla="*/ 1700213 h 3714750"/>
                  <a:gd name="connsiteX9" fmla="*/ 114300 w 228600"/>
                  <a:gd name="connsiteY9" fmla="*/ 1843088 h 3714750"/>
                  <a:gd name="connsiteX10" fmla="*/ 85725 w 228600"/>
                  <a:gd name="connsiteY10" fmla="*/ 1985963 h 3714750"/>
                  <a:gd name="connsiteX11" fmla="*/ 71438 w 228600"/>
                  <a:gd name="connsiteY11" fmla="*/ 2214563 h 3714750"/>
                  <a:gd name="connsiteX12" fmla="*/ 42863 w 228600"/>
                  <a:gd name="connsiteY12" fmla="*/ 2357438 h 3714750"/>
                  <a:gd name="connsiteX13" fmla="*/ 28575 w 228600"/>
                  <a:gd name="connsiteY13" fmla="*/ 2443163 h 3714750"/>
                  <a:gd name="connsiteX14" fmla="*/ 0 w 228600"/>
                  <a:gd name="connsiteY14" fmla="*/ 2686050 h 3714750"/>
                  <a:gd name="connsiteX15" fmla="*/ 14288 w 228600"/>
                  <a:gd name="connsiteY15" fmla="*/ 3128963 h 3714750"/>
                  <a:gd name="connsiteX16" fmla="*/ 42863 w 228600"/>
                  <a:gd name="connsiteY16" fmla="*/ 3214688 h 3714750"/>
                  <a:gd name="connsiteX17" fmla="*/ 85725 w 228600"/>
                  <a:gd name="connsiteY17" fmla="*/ 3371850 h 3714750"/>
                  <a:gd name="connsiteX18" fmla="*/ 128588 w 228600"/>
                  <a:gd name="connsiteY18" fmla="*/ 3514725 h 3714750"/>
                  <a:gd name="connsiteX19" fmla="*/ 157163 w 228600"/>
                  <a:gd name="connsiteY19" fmla="*/ 3600450 h 3714750"/>
                  <a:gd name="connsiteX20" fmla="*/ 171450 w 228600"/>
                  <a:gd name="connsiteY20" fmla="*/ 3643313 h 3714750"/>
                  <a:gd name="connsiteX21" fmla="*/ 185738 w 228600"/>
                  <a:gd name="connsiteY21" fmla="*/ 3700463 h 3714750"/>
                  <a:gd name="connsiteX22" fmla="*/ 214313 w 228600"/>
                  <a:gd name="connsiteY22" fmla="*/ 3714750 h 3714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600" h="3714750">
                    <a:moveTo>
                      <a:pt x="200025" y="0"/>
                    </a:moveTo>
                    <a:cubicBezTo>
                      <a:pt x="204788" y="28575"/>
                      <a:pt x="208029" y="57446"/>
                      <a:pt x="214313" y="85725"/>
                    </a:cubicBezTo>
                    <a:cubicBezTo>
                      <a:pt x="217580" y="100427"/>
                      <a:pt x="228600" y="113528"/>
                      <a:pt x="228600" y="128588"/>
                    </a:cubicBezTo>
                    <a:cubicBezTo>
                      <a:pt x="228600" y="504855"/>
                      <a:pt x="223269" y="881139"/>
                      <a:pt x="214313" y="1257300"/>
                    </a:cubicBezTo>
                    <a:cubicBezTo>
                      <a:pt x="213735" y="1281577"/>
                      <a:pt x="204017" y="1304784"/>
                      <a:pt x="200025" y="1328738"/>
                    </a:cubicBezTo>
                    <a:cubicBezTo>
                      <a:pt x="194489" y="1361956"/>
                      <a:pt x="192342" y="1395728"/>
                      <a:pt x="185738" y="1428750"/>
                    </a:cubicBezTo>
                    <a:cubicBezTo>
                      <a:pt x="182784" y="1443518"/>
                      <a:pt x="175587" y="1457132"/>
                      <a:pt x="171450" y="1471613"/>
                    </a:cubicBezTo>
                    <a:cubicBezTo>
                      <a:pt x="166056" y="1490494"/>
                      <a:pt x="161925" y="1509713"/>
                      <a:pt x="157163" y="1528763"/>
                    </a:cubicBezTo>
                    <a:cubicBezTo>
                      <a:pt x="152400" y="1585913"/>
                      <a:pt x="149208" y="1643216"/>
                      <a:pt x="142875" y="1700213"/>
                    </a:cubicBezTo>
                    <a:cubicBezTo>
                      <a:pt x="132647" y="1792269"/>
                      <a:pt x="130675" y="1766672"/>
                      <a:pt x="114300" y="1843088"/>
                    </a:cubicBezTo>
                    <a:cubicBezTo>
                      <a:pt x="104123" y="1890578"/>
                      <a:pt x="95250" y="1938338"/>
                      <a:pt x="85725" y="1985963"/>
                    </a:cubicBezTo>
                    <a:cubicBezTo>
                      <a:pt x="80963" y="2062163"/>
                      <a:pt x="78350" y="2138528"/>
                      <a:pt x="71438" y="2214563"/>
                    </a:cubicBezTo>
                    <a:cubicBezTo>
                      <a:pt x="63280" y="2304306"/>
                      <a:pt x="57833" y="2282589"/>
                      <a:pt x="42863" y="2357438"/>
                    </a:cubicBezTo>
                    <a:cubicBezTo>
                      <a:pt x="37182" y="2385845"/>
                      <a:pt x="31960" y="2414392"/>
                      <a:pt x="28575" y="2443163"/>
                    </a:cubicBezTo>
                    <a:cubicBezTo>
                      <a:pt x="-5246" y="2730637"/>
                      <a:pt x="32249" y="2492562"/>
                      <a:pt x="0" y="2686050"/>
                    </a:cubicBezTo>
                    <a:cubicBezTo>
                      <a:pt x="4763" y="2833688"/>
                      <a:pt x="2350" y="2981732"/>
                      <a:pt x="14288" y="3128963"/>
                    </a:cubicBezTo>
                    <a:cubicBezTo>
                      <a:pt x="16722" y="3158985"/>
                      <a:pt x="36956" y="3185152"/>
                      <a:pt x="42863" y="3214688"/>
                    </a:cubicBezTo>
                    <a:cubicBezTo>
                      <a:pt x="92274" y="3461748"/>
                      <a:pt x="13232" y="3081887"/>
                      <a:pt x="85725" y="3371850"/>
                    </a:cubicBezTo>
                    <a:cubicBezTo>
                      <a:pt x="107320" y="3458226"/>
                      <a:pt x="93802" y="3410365"/>
                      <a:pt x="128588" y="3514725"/>
                    </a:cubicBezTo>
                    <a:lnTo>
                      <a:pt x="157163" y="3600450"/>
                    </a:lnTo>
                    <a:cubicBezTo>
                      <a:pt x="161926" y="3614738"/>
                      <a:pt x="167797" y="3628702"/>
                      <a:pt x="171450" y="3643313"/>
                    </a:cubicBezTo>
                    <a:cubicBezTo>
                      <a:pt x="176213" y="3662363"/>
                      <a:pt x="175635" y="3683625"/>
                      <a:pt x="185738" y="3700463"/>
                    </a:cubicBezTo>
                    <a:cubicBezTo>
                      <a:pt x="191217" y="3709595"/>
                      <a:pt x="204788" y="3709988"/>
                      <a:pt x="214313" y="3714750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" name="Freeform 3"/>
            <p:cNvSpPr/>
            <p:nvPr/>
          </p:nvSpPr>
          <p:spPr>
            <a:xfrm>
              <a:off x="4743429" y="2257425"/>
              <a:ext cx="200046" cy="1414463"/>
            </a:xfrm>
            <a:custGeom>
              <a:avLst/>
              <a:gdLst>
                <a:gd name="connsiteX0" fmla="*/ 200046 w 200046"/>
                <a:gd name="connsiteY0" fmla="*/ 0 h 1414463"/>
                <a:gd name="connsiteX1" fmla="*/ 185759 w 200046"/>
                <a:gd name="connsiteY1" fmla="*/ 85725 h 1414463"/>
                <a:gd name="connsiteX2" fmla="*/ 171471 w 200046"/>
                <a:gd name="connsiteY2" fmla="*/ 585788 h 1414463"/>
                <a:gd name="connsiteX3" fmla="*/ 114321 w 200046"/>
                <a:gd name="connsiteY3" fmla="*/ 671513 h 1414463"/>
                <a:gd name="connsiteX4" fmla="*/ 57171 w 200046"/>
                <a:gd name="connsiteY4" fmla="*/ 785813 h 1414463"/>
                <a:gd name="connsiteX5" fmla="*/ 42884 w 200046"/>
                <a:gd name="connsiteY5" fmla="*/ 885825 h 1414463"/>
                <a:gd name="connsiteX6" fmla="*/ 28596 w 200046"/>
                <a:gd name="connsiteY6" fmla="*/ 957263 h 1414463"/>
                <a:gd name="connsiteX7" fmla="*/ 14309 w 200046"/>
                <a:gd name="connsiteY7" fmla="*/ 1057275 h 1414463"/>
                <a:gd name="connsiteX8" fmla="*/ 21 w 200046"/>
                <a:gd name="connsiteY8" fmla="*/ 1414463 h 141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046" h="1414463">
                  <a:moveTo>
                    <a:pt x="200046" y="0"/>
                  </a:moveTo>
                  <a:cubicBezTo>
                    <a:pt x="195284" y="28575"/>
                    <a:pt x="187170" y="56790"/>
                    <a:pt x="185759" y="85725"/>
                  </a:cubicBezTo>
                  <a:cubicBezTo>
                    <a:pt x="177634" y="252283"/>
                    <a:pt x="191658" y="420259"/>
                    <a:pt x="171471" y="585788"/>
                  </a:cubicBezTo>
                  <a:cubicBezTo>
                    <a:pt x="167314" y="619878"/>
                    <a:pt x="129680" y="640796"/>
                    <a:pt x="114321" y="671513"/>
                  </a:cubicBezTo>
                  <a:lnTo>
                    <a:pt x="57171" y="785813"/>
                  </a:lnTo>
                  <a:cubicBezTo>
                    <a:pt x="52409" y="819150"/>
                    <a:pt x="48420" y="852607"/>
                    <a:pt x="42884" y="885825"/>
                  </a:cubicBezTo>
                  <a:cubicBezTo>
                    <a:pt x="38892" y="909779"/>
                    <a:pt x="32588" y="933309"/>
                    <a:pt x="28596" y="957263"/>
                  </a:cubicBezTo>
                  <a:cubicBezTo>
                    <a:pt x="23060" y="990481"/>
                    <a:pt x="19071" y="1023938"/>
                    <a:pt x="14309" y="1057275"/>
                  </a:cubicBezTo>
                  <a:cubicBezTo>
                    <a:pt x="-1168" y="1366808"/>
                    <a:pt x="21" y="1247656"/>
                    <a:pt x="21" y="141446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Straight Arrow Connector 16"/>
          <p:cNvCxnSpPr>
            <a:stCxn id="10" idx="1"/>
          </p:cNvCxnSpPr>
          <p:nvPr/>
        </p:nvCxnSpPr>
        <p:spPr>
          <a:xfrm flipH="1" flipV="1">
            <a:off x="2590802" y="1085851"/>
            <a:ext cx="3385343" cy="3972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1981200" y="1597654"/>
            <a:ext cx="3487507" cy="3972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7" idx="1"/>
          </p:cNvCxnSpPr>
          <p:nvPr/>
        </p:nvCxnSpPr>
        <p:spPr>
          <a:xfrm flipH="1" flipV="1">
            <a:off x="2765942" y="3287911"/>
            <a:ext cx="4452531" cy="6704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2724303" y="4450637"/>
            <a:ext cx="3482458" cy="6704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8" idx="1"/>
          </p:cNvCxnSpPr>
          <p:nvPr/>
        </p:nvCxnSpPr>
        <p:spPr>
          <a:xfrm flipH="1" flipV="1">
            <a:off x="3200402" y="5397606"/>
            <a:ext cx="3341603" cy="7114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23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673</Words>
  <Application>Microsoft Office PowerPoint</Application>
  <PresentationFormat>On-screen Show (4:3)</PresentationFormat>
  <Paragraphs>118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NikoshBAN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JOY PRAKASH DEY</cp:lastModifiedBy>
  <cp:revision>62</cp:revision>
  <dcterms:created xsi:type="dcterms:W3CDTF">2006-08-16T00:00:00Z</dcterms:created>
  <dcterms:modified xsi:type="dcterms:W3CDTF">2017-04-21T11:17:22Z</dcterms:modified>
</cp:coreProperties>
</file>